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86" r:id="rId4"/>
    <p:sldId id="258" r:id="rId5"/>
    <p:sldId id="260" r:id="rId6"/>
    <p:sldId id="261" r:id="rId7"/>
    <p:sldId id="285" r:id="rId8"/>
    <p:sldId id="287" r:id="rId9"/>
    <p:sldId id="291" r:id="rId10"/>
    <p:sldId id="290" r:id="rId11"/>
    <p:sldId id="288" r:id="rId12"/>
    <p:sldId id="292" r:id="rId13"/>
    <p:sldId id="304" r:id="rId14"/>
    <p:sldId id="293" r:id="rId15"/>
    <p:sldId id="295" r:id="rId16"/>
    <p:sldId id="296" r:id="rId17"/>
    <p:sldId id="294" r:id="rId18"/>
    <p:sldId id="297" r:id="rId19"/>
    <p:sldId id="298" r:id="rId20"/>
    <p:sldId id="273" r:id="rId21"/>
    <p:sldId id="299" r:id="rId22"/>
    <p:sldId id="300" r:id="rId23"/>
    <p:sldId id="264" r:id="rId24"/>
    <p:sldId id="284" r:id="rId25"/>
    <p:sldId id="265" r:id="rId26"/>
    <p:sldId id="266" r:id="rId27"/>
    <p:sldId id="267" r:id="rId28"/>
    <p:sldId id="283" r:id="rId29"/>
    <p:sldId id="301" r:id="rId30"/>
    <p:sldId id="269" r:id="rId31"/>
    <p:sldId id="270" r:id="rId32"/>
    <p:sldId id="302" r:id="rId33"/>
    <p:sldId id="303" r:id="rId34"/>
    <p:sldId id="276" r:id="rId35"/>
    <p:sldId id="278" r:id="rId36"/>
    <p:sldId id="279" r:id="rId37"/>
    <p:sldId id="280" r:id="rId38"/>
    <p:sldId id="281" r:id="rId39"/>
    <p:sldId id="306" r:id="rId40"/>
    <p:sldId id="305" r:id="rId41"/>
    <p:sldId id="307" r:id="rId42"/>
    <p:sldId id="308" r:id="rId43"/>
    <p:sldId id="309" r:id="rId44"/>
    <p:sldId id="282" r:id="rId4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-1075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 custT="1"/>
      <dgm:spPr/>
      <dgm:t>
        <a:bodyPr/>
        <a:lstStyle/>
        <a:p>
          <a:r>
            <a:rPr kumimoji="1" lang="en-US" altLang="ja-JP" sz="2800" dirty="0" smtClean="0"/>
            <a:t>1</a:t>
          </a:r>
          <a:endParaRPr kumimoji="1" lang="ja-JP" altLang="en-US" sz="2800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39E81735-1A3D-41AE-821E-50E5F11B230F}">
      <dgm:prSet phldrT="[テキスト]" custT="1"/>
      <dgm:spPr/>
      <dgm:t>
        <a:bodyPr/>
        <a:lstStyle/>
        <a:p>
          <a:r>
            <a:rPr kumimoji="1" lang="ja-JP" altLang="en-US" sz="1600" dirty="0" smtClean="0"/>
            <a:t>サービスサイトのお申込みページを開く</a:t>
          </a:r>
          <a:endParaRPr kumimoji="1" lang="ja-JP" altLang="en-US" sz="1600" dirty="0"/>
        </a:p>
      </dgm:t>
    </dgm:pt>
    <dgm:pt modelId="{8AB73DBD-380B-4463-BB22-FC9BE5AADA59}" type="par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B6EAE027-4DD2-481B-9319-3DA07AB406F7}" type="sib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D3D77BF7-69CB-4AF9-9D49-7B323AB877AE}">
      <dgm:prSet phldrT="[テキスト]" custT="1"/>
      <dgm:spPr/>
      <dgm:t>
        <a:bodyPr/>
        <a:lstStyle/>
        <a:p>
          <a:r>
            <a:rPr kumimoji="1" lang="en-US" altLang="ja-JP" sz="2800" dirty="0" smtClean="0"/>
            <a:t>2</a:t>
          </a:r>
          <a:endParaRPr kumimoji="1" lang="ja-JP" altLang="en-US" sz="2800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F5119239-BDA5-4313-B67F-054A192D8735}">
      <dgm:prSet phldrT="[テキスト]" custT="1"/>
      <dgm:spPr/>
      <dgm:t>
        <a:bodyPr/>
        <a:lstStyle/>
        <a:p>
          <a:r>
            <a:rPr kumimoji="1" lang="en-US" altLang="ja-JP" sz="1600" dirty="0" smtClean="0"/>
            <a:t>nifty ID</a:t>
          </a:r>
          <a:r>
            <a:rPr kumimoji="1" lang="ja-JP" altLang="en-US" sz="1600" dirty="0" smtClean="0"/>
            <a:t>　の　取得</a:t>
          </a:r>
          <a:endParaRPr kumimoji="1" lang="ja-JP" altLang="en-US" sz="1600" dirty="0"/>
        </a:p>
      </dgm:t>
    </dgm:pt>
    <dgm:pt modelId="{73E0171D-DD8B-4D7F-986E-DEA40FCB9555}" type="par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0AEBB839-5D14-48BF-864F-431950B2B359}" type="sib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912DAB25-924E-4732-824E-17CFDAFD1811}">
      <dgm:prSet phldrT="[テキスト]" custT="1"/>
      <dgm:spPr/>
      <dgm:t>
        <a:bodyPr/>
        <a:lstStyle/>
        <a:p>
          <a:r>
            <a:rPr kumimoji="1" lang="en-US" altLang="ja-JP" sz="2800" dirty="0" smtClean="0"/>
            <a:t>3</a:t>
          </a:r>
          <a:endParaRPr kumimoji="1" lang="ja-JP" altLang="en-US" sz="2800" dirty="0"/>
        </a:p>
      </dgm:t>
    </dgm:pt>
    <dgm:pt modelId="{96EA711E-F4A5-4D96-8C2F-A87335D3F4C3}" type="par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AC27AC49-9365-48F2-829E-7FADC9A1E9B7}" type="sib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CF1BBDB8-AC56-4307-BE98-C34C030D0C18}">
      <dgm:prSet phldrT="[テキスト]" custT="1"/>
      <dgm:spPr/>
      <dgm:t>
        <a:bodyPr/>
        <a:lstStyle/>
        <a:p>
          <a:r>
            <a:rPr kumimoji="1" lang="en-US" altLang="ja-JP" sz="1600" dirty="0" smtClean="0"/>
            <a:t>mobile backend</a:t>
          </a:r>
          <a:r>
            <a:rPr kumimoji="1" lang="ja-JP" altLang="en-US" sz="1600" dirty="0" err="1" smtClean="0"/>
            <a:t>への</a:t>
          </a:r>
          <a:r>
            <a:rPr kumimoji="1" lang="ja-JP" altLang="en-US" sz="1600" dirty="0" smtClean="0"/>
            <a:t>ログイン</a:t>
          </a:r>
          <a:endParaRPr kumimoji="1" lang="ja-JP" altLang="en-US" sz="1600" dirty="0"/>
        </a:p>
      </dgm:t>
    </dgm:pt>
    <dgm:pt modelId="{C2C3C38A-1EB3-42E4-B52B-0901C5758B10}" type="par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33699B63-C0AD-4691-866F-1951FD526206}" type="sib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lang="en-US" altLang="ja-JP" sz="16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605A147-34EB-4234-AD41-ADC1636ABDC9}" type="pres">
      <dgm:prSet presAssocID="{816937D3-E4FF-4C67-B31E-E1527B79692B}" presName="sp" presStyleCnt="0"/>
      <dgm:spPr/>
      <dgm:t>
        <a:bodyPr/>
        <a:lstStyle/>
        <a:p>
          <a:endParaRPr kumimoji="1" lang="ja-JP" altLang="en-US"/>
        </a:p>
      </dgm:t>
    </dgm:pt>
    <dgm:pt modelId="{848579AC-57C8-46EE-BE16-F5F23BB5B731}" type="pres">
      <dgm:prSet presAssocID="{912DAB25-924E-4732-824E-17CFDAFD1811}" presName="composite" presStyleCnt="0"/>
      <dgm:spPr/>
      <dgm:t>
        <a:bodyPr/>
        <a:lstStyle/>
        <a:p>
          <a:endParaRPr kumimoji="1" lang="ja-JP" altLang="en-US"/>
        </a:p>
      </dgm:t>
    </dgm:pt>
    <dgm:pt modelId="{F09F9928-FC84-498E-9088-21005D3F0606}" type="pres">
      <dgm:prSet presAssocID="{912DAB25-924E-4732-824E-17CFDAFD181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5BA15B-ED3D-4BC7-86B2-79CDEA48C166}" type="pres">
      <dgm:prSet presAssocID="{912DAB25-924E-4732-824E-17CFDAFD181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AC5B654-AEA9-4FE5-AE86-7B33B329AF5C}" type="presOf" srcId="{39E81735-1A3D-41AE-821E-50E5F11B230F}" destId="{0D0B66AC-3307-4701-88B9-65DBEE5EFBC7}" srcOrd="0" destOrd="0" presId="urn:microsoft.com/office/officeart/2005/8/layout/chevron2"/>
    <dgm:cxn modelId="{83392783-622F-418D-BC33-B7DB48273E0B}" type="presOf" srcId="{CF1BBDB8-AC56-4307-BE98-C34C030D0C18}" destId="{1C5BA15B-ED3D-4BC7-86B2-79CDEA48C166}" srcOrd="0" destOrd="0" presId="urn:microsoft.com/office/officeart/2005/8/layout/chevron2"/>
    <dgm:cxn modelId="{B1DFA9B5-EB39-49E7-AF7A-0CCB224BEB1B}" srcId="{B871F392-E62E-4D38-B2C5-13AD8F51970E}" destId="{912DAB25-924E-4732-824E-17CFDAFD1811}" srcOrd="2" destOrd="0" parTransId="{96EA711E-F4A5-4D96-8C2F-A87335D3F4C3}" sibTransId="{AC27AC49-9365-48F2-829E-7FADC9A1E9B7}"/>
    <dgm:cxn modelId="{CAA039C5-62E8-43DB-8E91-BDCC2F7B0F36}" srcId="{D3D77BF7-69CB-4AF9-9D49-7B323AB877AE}" destId="{F5119239-BDA5-4313-B67F-054A192D8735}" srcOrd="0" destOrd="0" parTransId="{73E0171D-DD8B-4D7F-986E-DEA40FCB9555}" sibTransId="{0AEBB839-5D14-48BF-864F-431950B2B359}"/>
    <dgm:cxn modelId="{B87B6F8C-EBF4-4B1F-BCEA-26654B0B19A6}" type="presOf" srcId="{23A8C0B4-7916-49A5-8665-5C4B27DA42F6}" destId="{570EB9AC-1856-441C-89A2-78DE957DAA12}" srcOrd="0" destOrd="0" presId="urn:microsoft.com/office/officeart/2005/8/layout/chevron2"/>
    <dgm:cxn modelId="{29A9CDCD-4A16-4F7D-9008-2BF650135795}" srcId="{23A8C0B4-7916-49A5-8665-5C4B27DA42F6}" destId="{39E81735-1A3D-41AE-821E-50E5F11B230F}" srcOrd="0" destOrd="0" parTransId="{8AB73DBD-380B-4463-BB22-FC9BE5AADA59}" sibTransId="{B6EAE027-4DD2-481B-9319-3DA07AB406F7}"/>
    <dgm:cxn modelId="{BD0CD4E5-C2DB-4287-B09B-A1F711142193}" type="presOf" srcId="{80FD1834-20C5-4624-83B5-E8A1D34414F4}" destId="{0D0B66AC-3307-4701-88B9-65DBEE5EFBC7}" srcOrd="0" destOrd="1" presId="urn:microsoft.com/office/officeart/2005/8/layout/chevron2"/>
    <dgm:cxn modelId="{C192A2BD-BFBB-4A35-8A0E-1EBFEA03CC81}" type="presOf" srcId="{B871F392-E62E-4D38-B2C5-13AD8F51970E}" destId="{AA9C7238-916E-4905-A4ED-99F0D32FC605}" srcOrd="0" destOrd="0" presId="urn:microsoft.com/office/officeart/2005/8/layout/chevron2"/>
    <dgm:cxn modelId="{8513C06E-0FAA-4ABD-A6D6-DCAC9F2509BC}" type="presOf" srcId="{912DAB25-924E-4732-824E-17CFDAFD1811}" destId="{F09F9928-FC84-498E-9088-21005D3F0606}" srcOrd="0" destOrd="0" presId="urn:microsoft.com/office/officeart/2005/8/layout/chevron2"/>
    <dgm:cxn modelId="{418B7DF3-6125-4769-9629-F53E6EA99825}" type="presOf" srcId="{D3D77BF7-69CB-4AF9-9D49-7B323AB877AE}" destId="{DC5D1D0C-24E9-4739-8E03-469B87FD30C2}" srcOrd="0" destOrd="0" presId="urn:microsoft.com/office/officeart/2005/8/layout/chevron2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E2652385-EF28-4991-BDF5-D7C86F40FC1F}" type="presOf" srcId="{F5119239-BDA5-4313-B67F-054A192D8735}" destId="{C5436818-8224-42AC-8BBA-4B58CB1EB7C4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6D016626-16D0-4ADE-B9E7-92D6248E28EB}" srcId="{912DAB25-924E-4732-824E-17CFDAFD1811}" destId="{CF1BBDB8-AC56-4307-BE98-C34C030D0C18}" srcOrd="0" destOrd="0" parTransId="{C2C3C38A-1EB3-42E4-B52B-0901C5758B10}" sibTransId="{33699B63-C0AD-4691-866F-1951FD526206}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7A0C16D4-0530-4285-81C0-FADE42281D54}" type="presParOf" srcId="{AA9C7238-916E-4905-A4ED-99F0D32FC605}" destId="{F9CF1278-D512-4FDA-AC34-9D89BCB499FA}" srcOrd="0" destOrd="0" presId="urn:microsoft.com/office/officeart/2005/8/layout/chevron2"/>
    <dgm:cxn modelId="{FA312E1B-886A-41F2-A7E9-8E39B680460B}" type="presParOf" srcId="{F9CF1278-D512-4FDA-AC34-9D89BCB499FA}" destId="{570EB9AC-1856-441C-89A2-78DE957DAA12}" srcOrd="0" destOrd="0" presId="urn:microsoft.com/office/officeart/2005/8/layout/chevron2"/>
    <dgm:cxn modelId="{64614727-F3CB-4964-BD31-1A56E1C80925}" type="presParOf" srcId="{F9CF1278-D512-4FDA-AC34-9D89BCB499FA}" destId="{0D0B66AC-3307-4701-88B9-65DBEE5EFBC7}" srcOrd="1" destOrd="0" presId="urn:microsoft.com/office/officeart/2005/8/layout/chevron2"/>
    <dgm:cxn modelId="{2D59171B-5213-435E-8FD3-FFE3AC1DB7C5}" type="presParOf" srcId="{AA9C7238-916E-4905-A4ED-99F0D32FC605}" destId="{44B28B6E-BE42-4003-90AF-87355B4C580B}" srcOrd="1" destOrd="0" presId="urn:microsoft.com/office/officeart/2005/8/layout/chevron2"/>
    <dgm:cxn modelId="{69CFE872-3BFF-4A99-BE6D-BBF2776B15C3}" type="presParOf" srcId="{AA9C7238-916E-4905-A4ED-99F0D32FC605}" destId="{ED61AE3E-F904-478E-AF01-DE964AC123BD}" srcOrd="2" destOrd="0" presId="urn:microsoft.com/office/officeart/2005/8/layout/chevron2"/>
    <dgm:cxn modelId="{453A9641-BCB9-4CB3-A84D-784183351B9C}" type="presParOf" srcId="{ED61AE3E-F904-478E-AF01-DE964AC123BD}" destId="{DC5D1D0C-24E9-4739-8E03-469B87FD30C2}" srcOrd="0" destOrd="0" presId="urn:microsoft.com/office/officeart/2005/8/layout/chevron2"/>
    <dgm:cxn modelId="{84212121-E9D1-4ADE-AB89-1B6E95598D56}" type="presParOf" srcId="{ED61AE3E-F904-478E-AF01-DE964AC123BD}" destId="{C5436818-8224-42AC-8BBA-4B58CB1EB7C4}" srcOrd="1" destOrd="0" presId="urn:microsoft.com/office/officeart/2005/8/layout/chevron2"/>
    <dgm:cxn modelId="{7232E5FD-20CF-4310-8CAE-841A6B89654C}" type="presParOf" srcId="{AA9C7238-916E-4905-A4ED-99F0D32FC605}" destId="{C605A147-34EB-4234-AD41-ADC1636ABDC9}" srcOrd="3" destOrd="0" presId="urn:microsoft.com/office/officeart/2005/8/layout/chevron2"/>
    <dgm:cxn modelId="{C0169156-C574-4340-9E3A-2C1F6C930C6D}" type="presParOf" srcId="{AA9C7238-916E-4905-A4ED-99F0D32FC605}" destId="{848579AC-57C8-46EE-BE16-F5F23BB5B731}" srcOrd="4" destOrd="0" presId="urn:microsoft.com/office/officeart/2005/8/layout/chevron2"/>
    <dgm:cxn modelId="{FC43C8CC-F6B2-443C-A324-7F9CF2C179F1}" type="presParOf" srcId="{848579AC-57C8-46EE-BE16-F5F23BB5B731}" destId="{F09F9928-FC84-498E-9088-21005D3F0606}" srcOrd="0" destOrd="0" presId="urn:microsoft.com/office/officeart/2005/8/layout/chevron2"/>
    <dgm:cxn modelId="{EA8928BC-371F-4358-A045-C3C0AE470A5B}" type="presParOf" srcId="{848579AC-57C8-46EE-BE16-F5F23BB5B731}" destId="{1C5BA15B-ED3D-4BC7-86B2-79CDEA48C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/>
      <dgm:spPr/>
      <dgm:t>
        <a:bodyPr/>
        <a:lstStyle/>
        <a:p>
          <a:r>
            <a:rPr kumimoji="1" lang="en-US" altLang="ja-JP" dirty="0" smtClean="0"/>
            <a:t>1</a:t>
          </a:r>
          <a:endParaRPr kumimoji="1" lang="ja-JP" altLang="en-US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D3D77BF7-69CB-4AF9-9D49-7B323AB877AE}">
      <dgm:prSet phldrT="[テキスト]"/>
      <dgm:spPr/>
      <dgm:t>
        <a:bodyPr/>
        <a:lstStyle/>
        <a:p>
          <a:r>
            <a:rPr kumimoji="1" lang="en-US" altLang="ja-JP" dirty="0" smtClean="0"/>
            <a:t>2</a:t>
          </a:r>
          <a:endParaRPr kumimoji="1" lang="ja-JP" altLang="en-US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kumimoji="1" lang="en-US" altLang="en-US" sz="16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94CDB06D-65F4-4D34-B296-9D1911F4171B}">
      <dgm:prSet phldrT="[テキスト]" custT="1"/>
      <dgm:spPr/>
      <dgm:t>
        <a:bodyPr/>
        <a:lstStyle/>
        <a:p>
          <a:r>
            <a:rPr kumimoji="1" lang="en-US" altLang="ja-JP" sz="1800" dirty="0" err="1" smtClean="0"/>
            <a:t>Github</a:t>
          </a:r>
          <a:r>
            <a:rPr kumimoji="1" lang="ja-JP" altLang="en-US" sz="1800" dirty="0" smtClean="0"/>
            <a:t>より</a:t>
          </a:r>
          <a:r>
            <a:rPr kumimoji="1" lang="en-US" altLang="ja-JP" sz="1800" dirty="0" smtClean="0"/>
            <a:t>DL</a:t>
          </a:r>
          <a:endParaRPr kumimoji="1" lang="ja-JP" altLang="en-US" sz="1800" dirty="0"/>
        </a:p>
      </dgm:t>
    </dgm:pt>
    <dgm:pt modelId="{A97F08F8-1621-497D-BB45-1C9057BACC5A}" type="par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1097F7DF-CD7A-486F-A36A-DBFCBC7F97FE}" type="sib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24E1872F-A6EF-4746-AEE0-E76F9280AEE0}">
      <dgm:prSet custT="1"/>
      <dgm:spPr/>
      <dgm:t>
        <a:bodyPr/>
        <a:lstStyle/>
        <a:p>
          <a:r>
            <a:rPr kumimoji="1" lang="ja-JP" altLang="en-US" sz="3600" dirty="0" smtClean="0"/>
            <a:t>内容物の確認</a:t>
          </a:r>
          <a:endParaRPr kumimoji="1" lang="ja-JP" altLang="en-US" sz="3600" dirty="0"/>
        </a:p>
      </dgm:t>
    </dgm:pt>
    <dgm:pt modelId="{873BD7FF-74F1-444F-AFF2-6D67DBCFE487}" type="par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D2CEA584-EE2A-4A7C-8B5E-DD2BFB88BF5D}" type="sib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2DB7C5FF-1524-4E78-8133-F605F08DB403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A51CEDE5-FE40-4CDF-9391-D4AAD64950B0}" type="par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B44E8FAB-98B8-441E-86AD-2F2D9B5FABAD}" type="sib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C04F1FC2-E285-41A0-B6B8-5D105D5266FA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B1423C49-A06E-48B1-B2C1-8F6905E32153}" type="par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4599A29-F514-45DB-89C8-F90B77F2DAEE}" type="sib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2" custLinFactNeighborX="-1694" custLinFactNeighborY="70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2" custLinFactNeighborX="-1650" custLinFactNeighborY="-183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627C6BD0-F5BC-4564-8F7D-9EEA47A49F2F}" type="presOf" srcId="{23A8C0B4-7916-49A5-8665-5C4B27DA42F6}" destId="{570EB9AC-1856-441C-89A2-78DE957DAA12}" srcOrd="0" destOrd="0" presId="urn:microsoft.com/office/officeart/2005/8/layout/chevron2"/>
    <dgm:cxn modelId="{B01DE9B2-8363-4433-B880-CE964266C566}" srcId="{23A8C0B4-7916-49A5-8665-5C4B27DA42F6}" destId="{94CDB06D-65F4-4D34-B296-9D1911F4171B}" srcOrd="0" destOrd="0" parTransId="{A97F08F8-1621-497D-BB45-1C9057BACC5A}" sibTransId="{1097F7DF-CD7A-486F-A36A-DBFCBC7F97FE}"/>
    <dgm:cxn modelId="{D8566E71-9ECB-4B02-A453-DA0F9DE8D78B}" srcId="{23A8C0B4-7916-49A5-8665-5C4B27DA42F6}" destId="{C04F1FC2-E285-41A0-B6B8-5D105D5266FA}" srcOrd="3" destOrd="0" parTransId="{B1423C49-A06E-48B1-B2C1-8F6905E32153}" sibTransId="{A4599A29-F514-45DB-89C8-F90B77F2DAEE}"/>
    <dgm:cxn modelId="{B2CD166A-AEF9-4656-A4A6-53024BBAD1D9}" type="presOf" srcId="{94CDB06D-65F4-4D34-B296-9D1911F4171B}" destId="{0D0B66AC-3307-4701-88B9-65DBEE5EFBC7}" srcOrd="0" destOrd="0" presId="urn:microsoft.com/office/officeart/2005/8/layout/chevron2"/>
    <dgm:cxn modelId="{29B7FD23-EB76-47B9-9E59-1892A6678328}" type="presOf" srcId="{C04F1FC2-E285-41A0-B6B8-5D105D5266FA}" destId="{0D0B66AC-3307-4701-88B9-65DBEE5EFBC7}" srcOrd="0" destOrd="3" presId="urn:microsoft.com/office/officeart/2005/8/layout/chevron2"/>
    <dgm:cxn modelId="{C823B855-61E8-4C15-BC70-E6285325D1A1}" type="presOf" srcId="{B871F392-E62E-4D38-B2C5-13AD8F51970E}" destId="{AA9C7238-916E-4905-A4ED-99F0D32FC605}" srcOrd="0" destOrd="0" presId="urn:microsoft.com/office/officeart/2005/8/layout/chevron2"/>
    <dgm:cxn modelId="{9E2182D3-CFFF-4338-BDA7-94CB07A446B1}" srcId="{D3D77BF7-69CB-4AF9-9D49-7B323AB877AE}" destId="{24E1872F-A6EF-4746-AEE0-E76F9280AEE0}" srcOrd="0" destOrd="0" parTransId="{873BD7FF-74F1-444F-AFF2-6D67DBCFE487}" sibTransId="{D2CEA584-EE2A-4A7C-8B5E-DD2BFB88BF5D}"/>
    <dgm:cxn modelId="{08EDD425-9EE2-49B4-AEAA-3006A3463387}" type="presOf" srcId="{2DB7C5FF-1524-4E78-8133-F605F08DB403}" destId="{0D0B66AC-3307-4701-88B9-65DBEE5EFBC7}" srcOrd="0" destOrd="2" presId="urn:microsoft.com/office/officeart/2005/8/layout/chevron2"/>
    <dgm:cxn modelId="{D12DC1BC-0F30-49DC-B023-4B40CE731D95}" type="presOf" srcId="{80FD1834-20C5-4624-83B5-E8A1D34414F4}" destId="{0D0B66AC-3307-4701-88B9-65DBEE5EFBC7}" srcOrd="0" destOrd="1" presId="urn:microsoft.com/office/officeart/2005/8/layout/chevron2"/>
    <dgm:cxn modelId="{CD253653-BD45-452C-AB69-B631A100479A}" srcId="{23A8C0B4-7916-49A5-8665-5C4B27DA42F6}" destId="{2DB7C5FF-1524-4E78-8133-F605F08DB403}" srcOrd="2" destOrd="0" parTransId="{A51CEDE5-FE40-4CDF-9391-D4AAD64950B0}" sibTransId="{B44E8FAB-98B8-441E-86AD-2F2D9B5FABAD}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3B98C11A-F618-44F0-9E99-3260647076B2}" type="presOf" srcId="{D3D77BF7-69CB-4AF9-9D49-7B323AB877AE}" destId="{DC5D1D0C-24E9-4739-8E03-469B87FD30C2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7E8CE454-2E4F-4006-ABDA-F2AD0D8CB2B1}" type="presOf" srcId="{24E1872F-A6EF-4746-AEE0-E76F9280AEE0}" destId="{C5436818-8224-42AC-8BBA-4B58CB1EB7C4}" srcOrd="0" destOrd="0" presId="urn:microsoft.com/office/officeart/2005/8/layout/chevron2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8DFD8B07-B861-4FC6-9D36-57E5DA5999A5}" type="presParOf" srcId="{AA9C7238-916E-4905-A4ED-99F0D32FC605}" destId="{F9CF1278-D512-4FDA-AC34-9D89BCB499FA}" srcOrd="0" destOrd="0" presId="urn:microsoft.com/office/officeart/2005/8/layout/chevron2"/>
    <dgm:cxn modelId="{21A4AB2B-5E78-4781-82D7-6DDA9911D69A}" type="presParOf" srcId="{F9CF1278-D512-4FDA-AC34-9D89BCB499FA}" destId="{570EB9AC-1856-441C-89A2-78DE957DAA12}" srcOrd="0" destOrd="0" presId="urn:microsoft.com/office/officeart/2005/8/layout/chevron2"/>
    <dgm:cxn modelId="{C02F45B3-EB17-4461-AD18-7FD81E414C34}" type="presParOf" srcId="{F9CF1278-D512-4FDA-AC34-9D89BCB499FA}" destId="{0D0B66AC-3307-4701-88B9-65DBEE5EFBC7}" srcOrd="1" destOrd="0" presId="urn:microsoft.com/office/officeart/2005/8/layout/chevron2"/>
    <dgm:cxn modelId="{E1347E83-E2C2-4647-908D-46AAF37BF9CD}" type="presParOf" srcId="{AA9C7238-916E-4905-A4ED-99F0D32FC605}" destId="{44B28B6E-BE42-4003-90AF-87355B4C580B}" srcOrd="1" destOrd="0" presId="urn:microsoft.com/office/officeart/2005/8/layout/chevron2"/>
    <dgm:cxn modelId="{C4EFE8FA-469F-4CEE-B30E-35B0F4506A81}" type="presParOf" srcId="{AA9C7238-916E-4905-A4ED-99F0D32FC605}" destId="{ED61AE3E-F904-478E-AF01-DE964AC123BD}" srcOrd="2" destOrd="0" presId="urn:microsoft.com/office/officeart/2005/8/layout/chevron2"/>
    <dgm:cxn modelId="{C67D8106-61F4-4FAC-B6FB-6AF59A3E62B2}" type="presParOf" srcId="{ED61AE3E-F904-478E-AF01-DE964AC123BD}" destId="{DC5D1D0C-24E9-4739-8E03-469B87FD30C2}" srcOrd="0" destOrd="0" presId="urn:microsoft.com/office/officeart/2005/8/layout/chevron2"/>
    <dgm:cxn modelId="{46AD9BD9-4DB5-41AD-92C9-DB21971F59FE}" type="presParOf" srcId="{ED61AE3E-F904-478E-AF01-DE964AC123BD}" destId="{C5436818-8224-42AC-8BBA-4B58CB1EB7C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229612" y="232362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1</a:t>
          </a:r>
          <a:endParaRPr kumimoji="1" lang="ja-JP" altLang="en-US" sz="2800" kern="1200" dirty="0"/>
        </a:p>
      </dsp:txBody>
      <dsp:txXfrm rot="-5400000">
        <a:off x="1" y="538512"/>
        <a:ext cx="1071523" cy="459225"/>
      </dsp:txXfrm>
    </dsp:sp>
    <dsp:sp modelId="{0D0B66AC-3307-4701-88B9-65DBEE5EFBC7}">
      <dsp:nvSpPr>
        <dsp:cNvPr id="0" name=""/>
        <dsp:cNvSpPr/>
      </dsp:nvSpPr>
      <dsp:spPr>
        <a:xfrm rot="5400000">
          <a:off x="2418267" y="-1343994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600" kern="1200" dirty="0" smtClean="0"/>
            <a:t>サービスサイトのお申込みページを開く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ja-JP" sz="1600" kern="12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kern="1200" dirty="0"/>
        </a:p>
      </dsp:txBody>
      <dsp:txXfrm rot="-5400000">
        <a:off x="1071524" y="51320"/>
        <a:ext cx="3639903" cy="897844"/>
      </dsp:txXfrm>
    </dsp:sp>
    <dsp:sp modelId="{DC5D1D0C-24E9-4739-8E03-469B87FD30C2}">
      <dsp:nvSpPr>
        <dsp:cNvPr id="0" name=""/>
        <dsp:cNvSpPr/>
      </dsp:nvSpPr>
      <dsp:spPr>
        <a:xfrm rot="5400000">
          <a:off x="-229612" y="1568246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2</a:t>
          </a:r>
          <a:endParaRPr kumimoji="1" lang="ja-JP" altLang="en-US" sz="2800" kern="1200" dirty="0"/>
        </a:p>
      </dsp:txBody>
      <dsp:txXfrm rot="-5400000">
        <a:off x="1" y="1874396"/>
        <a:ext cx="1071523" cy="459225"/>
      </dsp:txXfrm>
    </dsp:sp>
    <dsp:sp modelId="{C5436818-8224-42AC-8BBA-4B58CB1EB7C4}">
      <dsp:nvSpPr>
        <dsp:cNvPr id="0" name=""/>
        <dsp:cNvSpPr/>
      </dsp:nvSpPr>
      <dsp:spPr>
        <a:xfrm rot="5400000">
          <a:off x="2418267" y="-8110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nifty ID</a:t>
          </a:r>
          <a:r>
            <a:rPr kumimoji="1" lang="ja-JP" altLang="en-US" sz="1600" kern="1200" dirty="0" smtClean="0"/>
            <a:t>　の　取得</a:t>
          </a:r>
          <a:endParaRPr kumimoji="1" lang="ja-JP" altLang="en-US" sz="1600" kern="1200" dirty="0"/>
        </a:p>
      </dsp:txBody>
      <dsp:txXfrm rot="-5400000">
        <a:off x="1071524" y="1387205"/>
        <a:ext cx="3639903" cy="897844"/>
      </dsp:txXfrm>
    </dsp:sp>
    <dsp:sp modelId="{F09F9928-FC84-498E-9088-21005D3F0606}">
      <dsp:nvSpPr>
        <dsp:cNvPr id="0" name=""/>
        <dsp:cNvSpPr/>
      </dsp:nvSpPr>
      <dsp:spPr>
        <a:xfrm rot="5400000">
          <a:off x="-229612" y="2904130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3</a:t>
          </a:r>
          <a:endParaRPr kumimoji="1" lang="ja-JP" altLang="en-US" sz="2800" kern="1200" dirty="0"/>
        </a:p>
      </dsp:txBody>
      <dsp:txXfrm rot="-5400000">
        <a:off x="1" y="3210280"/>
        <a:ext cx="1071523" cy="459225"/>
      </dsp:txXfrm>
    </dsp:sp>
    <dsp:sp modelId="{1C5BA15B-ED3D-4BC7-86B2-79CDEA48C166}">
      <dsp:nvSpPr>
        <dsp:cNvPr id="0" name=""/>
        <dsp:cNvSpPr/>
      </dsp:nvSpPr>
      <dsp:spPr>
        <a:xfrm rot="5400000">
          <a:off x="2418267" y="1327773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mobile backend</a:t>
          </a:r>
          <a:r>
            <a:rPr kumimoji="1" lang="ja-JP" altLang="en-US" sz="1600" kern="1200" dirty="0" err="1" smtClean="0"/>
            <a:t>への</a:t>
          </a:r>
          <a:r>
            <a:rPr kumimoji="1" lang="ja-JP" altLang="en-US" sz="1600" kern="1200" dirty="0" smtClean="0"/>
            <a:t>ログイン</a:t>
          </a:r>
          <a:endParaRPr kumimoji="1" lang="ja-JP" altLang="en-US" sz="1600" kern="1200" dirty="0"/>
        </a:p>
      </dsp:txBody>
      <dsp:txXfrm rot="-5400000">
        <a:off x="1071524" y="2723088"/>
        <a:ext cx="3639903" cy="897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363347" y="367085"/>
          <a:ext cx="2422318" cy="16956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700" kern="1200" dirty="0" smtClean="0"/>
            <a:t>1</a:t>
          </a:r>
          <a:endParaRPr kumimoji="1" lang="ja-JP" altLang="en-US" sz="4700" kern="1200" dirty="0"/>
        </a:p>
      </dsp:txBody>
      <dsp:txXfrm rot="-5400000">
        <a:off x="1" y="851550"/>
        <a:ext cx="1695623" cy="726695"/>
      </dsp:txXfrm>
    </dsp:sp>
    <dsp:sp modelId="{0D0B66AC-3307-4701-88B9-65DBEE5EFBC7}">
      <dsp:nvSpPr>
        <dsp:cNvPr id="0" name=""/>
        <dsp:cNvSpPr/>
      </dsp:nvSpPr>
      <dsp:spPr>
        <a:xfrm rot="5400000">
          <a:off x="3741621" y="-2130548"/>
          <a:ext cx="1574507" cy="5865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800" kern="1200" dirty="0" err="1" smtClean="0"/>
            <a:t>Github</a:t>
          </a:r>
          <a:r>
            <a:rPr kumimoji="1" lang="ja-JP" altLang="en-US" sz="1800" kern="1200" dirty="0" smtClean="0"/>
            <a:t>より</a:t>
          </a:r>
          <a:r>
            <a:rPr kumimoji="1" lang="en-US" altLang="ja-JP" sz="1800" kern="1200" dirty="0" smtClean="0"/>
            <a:t>DL</a:t>
          </a:r>
          <a:endParaRPr kumimoji="1" lang="ja-JP" altLang="en-US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en-US" sz="1600" kern="12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</dsp:txBody>
      <dsp:txXfrm rot="-5400000">
        <a:off x="1596267" y="91667"/>
        <a:ext cx="5788355" cy="1420785"/>
      </dsp:txXfrm>
    </dsp:sp>
    <dsp:sp modelId="{DC5D1D0C-24E9-4739-8E03-469B87FD30C2}">
      <dsp:nvSpPr>
        <dsp:cNvPr id="0" name=""/>
        <dsp:cNvSpPr/>
      </dsp:nvSpPr>
      <dsp:spPr>
        <a:xfrm rot="5400000">
          <a:off x="-363347" y="2505347"/>
          <a:ext cx="2422318" cy="1695623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700" kern="1200" dirty="0" smtClean="0"/>
            <a:t>2</a:t>
          </a:r>
          <a:endParaRPr kumimoji="1" lang="ja-JP" altLang="en-US" sz="4700" kern="1200" dirty="0"/>
        </a:p>
      </dsp:txBody>
      <dsp:txXfrm rot="-5400000">
        <a:off x="1" y="2989812"/>
        <a:ext cx="1695623" cy="726695"/>
      </dsp:txXfrm>
    </dsp:sp>
    <dsp:sp modelId="{C5436818-8224-42AC-8BBA-4B58CB1EB7C4}">
      <dsp:nvSpPr>
        <dsp:cNvPr id="0" name=""/>
        <dsp:cNvSpPr/>
      </dsp:nvSpPr>
      <dsp:spPr>
        <a:xfrm rot="5400000">
          <a:off x="3744201" y="-32215"/>
          <a:ext cx="1574507" cy="5865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3600" kern="1200" dirty="0" smtClean="0"/>
            <a:t>内容物の確認</a:t>
          </a:r>
          <a:endParaRPr kumimoji="1" lang="ja-JP" altLang="en-US" sz="3600" kern="1200" dirty="0"/>
        </a:p>
      </dsp:txBody>
      <dsp:txXfrm rot="-5400000">
        <a:off x="1598847" y="2190001"/>
        <a:ext cx="5788355" cy="142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C9986-0B1D-4669-8540-65300D79168E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ED7AD-AEC8-44C8-AC7A-DA1FDD4DAE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8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ED7AD-AEC8-44C8-AC7A-DA1FDD4DAE1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69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5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1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8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60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9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33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48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1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CDC10-809A-4BF1-A8C6-11BC8553BA99}" type="datetimeFigureOut">
              <a:rPr kumimoji="1" lang="ja-JP" altLang="en-US" smtClean="0"/>
              <a:t>2015/5/24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1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FTYCloud-mbaas/ncmb_unity/releas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ssetstore.unity3d.com/jp/#!/content/187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assetstore.unity3d.com/jp/#!/content/2035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ニフティクラウド</a:t>
            </a:r>
            <a:r>
              <a:rPr kumimoji="1" lang="en-US" altLang="ja-JP" dirty="0" err="1" smtClean="0"/>
              <a:t>mobiel</a:t>
            </a:r>
            <a:r>
              <a:rPr kumimoji="1" lang="en-US" altLang="ja-JP" dirty="0" smtClean="0"/>
              <a:t> backend</a:t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UnitySDK</a:t>
            </a:r>
            <a:r>
              <a:rPr kumimoji="1" lang="ja-JP" altLang="en-US" dirty="0" smtClean="0"/>
              <a:t>ハンズオン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ニフティ株式会社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あらかじめアセットを</a:t>
            </a:r>
            <a:r>
              <a:rPr lang="en-US" altLang="ja-JP" dirty="0"/>
              <a:t>DL</a:t>
            </a:r>
            <a:r>
              <a:rPr lang="ja-JP" altLang="en-US" dirty="0"/>
              <a:t>していた場合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4881243" y="1025475"/>
            <a:ext cx="2448272" cy="549832"/>
          </a:xfrm>
          <a:prstGeom prst="wedgeRoundRectCallout">
            <a:avLst>
              <a:gd name="adj1" fmla="val 8159"/>
              <a:gd name="adj2" fmla="val 1178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Window&gt;</a:t>
            </a:r>
            <a:r>
              <a:rPr lang="en-US" altLang="ja-JP" dirty="0" err="1">
                <a:solidFill>
                  <a:schemeClr val="tx1"/>
                </a:solidFill>
              </a:rPr>
              <a:t>AssetStore</a:t>
            </a:r>
            <a:r>
              <a:rPr lang="ja-JP" altLang="en-US" dirty="0">
                <a:solidFill>
                  <a:schemeClr val="tx1"/>
                </a:solidFill>
              </a:rPr>
              <a:t>をクリックすると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46229"/>
            <a:ext cx="6012160" cy="3212706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err="1" smtClean="0">
                <a:solidFill>
                  <a:schemeClr val="tx1"/>
                </a:solidFill>
              </a:rPr>
              <a:t>Unitychan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すると出てくるので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Unity-</a:t>
            </a:r>
            <a:r>
              <a:rPr lang="en-US" altLang="ja-JP" dirty="0" err="1" smtClean="0">
                <a:solidFill>
                  <a:schemeClr val="tx1"/>
                </a:solidFill>
              </a:rPr>
              <a:t>cha</a:t>
            </a:r>
            <a:r>
              <a:rPr lang="en-US" altLang="ja-JP" dirty="0" err="1">
                <a:solidFill>
                  <a:schemeClr val="tx1"/>
                </a:solidFill>
              </a:rPr>
              <a:t>n</a:t>
            </a:r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model</a:t>
            </a:r>
            <a:r>
              <a:rPr lang="ja-JP" altLang="en-US" dirty="0" smtClean="0">
                <a:solidFill>
                  <a:schemeClr val="tx1"/>
                </a:solidFill>
              </a:rPr>
              <a:t>を選ぶと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7" y="3777570"/>
            <a:ext cx="5828235" cy="2870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本ハンズオンで始めて</a:t>
            </a:r>
            <a:r>
              <a:rPr lang="en-US" altLang="ja-JP" dirty="0" smtClean="0"/>
              <a:t>DL</a:t>
            </a:r>
            <a:r>
              <a:rPr lang="ja-JP" altLang="en-US" dirty="0" smtClean="0"/>
              <a:t>・インポートする場合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5503691" y="862944"/>
            <a:ext cx="2448272" cy="765856"/>
          </a:xfrm>
          <a:prstGeom prst="wedgeRoundRectCallout">
            <a:avLst>
              <a:gd name="adj1" fmla="val -11065"/>
              <a:gd name="adj2" fmla="val 860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Window&gt;AssetStore</a:t>
            </a:r>
            <a:r>
              <a:rPr lang="ja-JP" altLang="en-US">
                <a:solidFill>
                  <a:schemeClr val="tx1"/>
                </a:solidFill>
              </a:rPr>
              <a:t>をクリックすると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err="1" smtClean="0">
                <a:solidFill>
                  <a:schemeClr val="tx1"/>
                </a:solidFill>
              </a:rPr>
              <a:t>Unitychan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すると出てくるので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Unity-</a:t>
            </a:r>
            <a:r>
              <a:rPr lang="en-US" altLang="ja-JP" dirty="0" err="1" smtClean="0">
                <a:solidFill>
                  <a:schemeClr val="tx1"/>
                </a:solidFill>
              </a:rPr>
              <a:t>cha</a:t>
            </a:r>
            <a:r>
              <a:rPr lang="en-US" altLang="ja-JP" dirty="0" err="1">
                <a:solidFill>
                  <a:schemeClr val="tx1"/>
                </a:solidFill>
              </a:rPr>
              <a:t>n</a:t>
            </a:r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model</a:t>
            </a:r>
            <a:r>
              <a:rPr lang="ja-JP" altLang="en-US" dirty="0" smtClean="0">
                <a:solidFill>
                  <a:schemeClr val="tx1"/>
                </a:solidFill>
              </a:rPr>
              <a:t>を選ぶと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DownLoa</a:t>
            </a:r>
            <a:r>
              <a:rPr lang="en-US" altLang="ja-JP" dirty="0" err="1">
                <a:solidFill>
                  <a:schemeClr val="tx1"/>
                </a:solidFill>
              </a:rPr>
              <a:t>d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DL</a:t>
            </a:r>
            <a:r>
              <a:rPr lang="ja-JP" altLang="en-US" dirty="0" smtClean="0">
                <a:solidFill>
                  <a:schemeClr val="tx1"/>
                </a:solidFill>
              </a:rPr>
              <a:t>が始まり、そのご「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</a:t>
            </a:r>
            <a:r>
              <a:rPr lang="ja-JP" altLang="en-US" dirty="0">
                <a:solidFill>
                  <a:schemeClr val="tx1"/>
                </a:solidFill>
              </a:rPr>
              <a:t>押すと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1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Otaku</a:t>
            </a:r>
            <a:r>
              <a:rPr lang="ja-JP" altLang="en-US" dirty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kumimoji="1" lang="en-US" altLang="ja-JP" dirty="0" err="1" smtClean="0"/>
              <a:t>ZRNAssets</a:t>
            </a:r>
            <a:r>
              <a:rPr lang="ja-JP" altLang="en-US" dirty="0" smtClean="0"/>
              <a:t>＞</a:t>
            </a:r>
            <a:r>
              <a:rPr lang="en-US" altLang="ja-JP" dirty="0" smtClean="0"/>
              <a:t>005339_08932_25_14&gt;Models </a:t>
            </a:r>
            <a:r>
              <a:rPr lang="en-US" altLang="ja-JP" dirty="0" err="1" smtClean="0"/>
              <a:t>PQ_Remake_AKIHABARA_Import</a:t>
            </a:r>
            <a:r>
              <a:rPr lang="en-US" altLang="ja-JP" dirty="0" smtClean="0"/>
              <a:t> Settings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54860" y="1205972"/>
            <a:ext cx="352839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※world</a:t>
            </a:r>
            <a:r>
              <a:rPr lang="ja-JP" altLang="en-US" sz="2000" dirty="0" smtClean="0"/>
              <a:t>シーンを開いてください</a:t>
            </a:r>
            <a:endParaRPr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4"/>
          <a:stretch/>
        </p:blipFill>
        <p:spPr>
          <a:xfrm>
            <a:off x="1727684" y="2211507"/>
            <a:ext cx="5688632" cy="4379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4247964" y="5157192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239852" y="4187402"/>
            <a:ext cx="1103020" cy="107524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 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1026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6853"/>
            <a:ext cx="3743523" cy="34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4788024" y="2276872"/>
            <a:ext cx="40564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005339_08932_25_14</a:t>
            </a:r>
            <a:r>
              <a:rPr lang="ja-JP" altLang="en-US" dirty="0" smtClean="0"/>
              <a:t>　のフォルダを</a:t>
            </a:r>
            <a:endParaRPr lang="en-US" altLang="ja-JP" dirty="0" smtClean="0"/>
          </a:p>
          <a:p>
            <a:r>
              <a:rPr lang="en-US" altLang="ja-JP" dirty="0" err="1" smtClean="0"/>
              <a:t>ZRNAssets</a:t>
            </a:r>
            <a:r>
              <a:rPr lang="ja-JP" altLang="en-US" dirty="0" smtClean="0"/>
              <a:t>フォルダの配下から</a:t>
            </a:r>
            <a:endParaRPr lang="en-US" altLang="ja-JP" dirty="0" smtClean="0"/>
          </a:p>
          <a:p>
            <a:r>
              <a:rPr lang="en-US" altLang="ja-JP" dirty="0" smtClean="0"/>
              <a:t>Asset</a:t>
            </a:r>
            <a:r>
              <a:rPr lang="ja-JP" altLang="en-US" dirty="0" smtClean="0"/>
              <a:t>の直配下に移動してください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その後</a:t>
            </a:r>
            <a:r>
              <a:rPr lang="en-US" altLang="ja-JP" dirty="0" err="1" smtClean="0"/>
              <a:t>ZRNAssets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除してください</a:t>
            </a:r>
            <a:endParaRPr lang="en-US" altLang="ja-JP" dirty="0" smtClean="0"/>
          </a:p>
          <a:p>
            <a:r>
              <a:rPr lang="ja-JP" altLang="en-US" dirty="0" smtClean="0"/>
              <a:t>また</a:t>
            </a:r>
            <a:r>
              <a:rPr lang="en-US" altLang="ja-JP" dirty="0" smtClean="0"/>
              <a:t>005339_08932_25_14</a:t>
            </a:r>
          </a:p>
          <a:p>
            <a:r>
              <a:rPr lang="ja-JP" altLang="en-US" dirty="0" smtClean="0"/>
              <a:t>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フォルダも削除してください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この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が原因でエラーが出ている</a:t>
            </a:r>
            <a:endParaRPr lang="en-US" altLang="ja-JP" dirty="0" smtClean="0"/>
          </a:p>
          <a:p>
            <a:r>
              <a:rPr lang="ja-JP" altLang="en-US" dirty="0" smtClean="0"/>
              <a:t>端末もあるかと思います。</a:t>
            </a:r>
            <a:endParaRPr lang="ja-JP" altLang="en-US" dirty="0"/>
          </a:p>
        </p:txBody>
      </p:sp>
      <p:cxnSp>
        <p:nvCxnSpPr>
          <p:cNvPr id="6" name="曲線コネクタ 5"/>
          <p:cNvCxnSpPr/>
          <p:nvPr/>
        </p:nvCxnSpPr>
        <p:spPr>
          <a:xfrm rot="10800000">
            <a:off x="755576" y="2708921"/>
            <a:ext cx="504058" cy="367066"/>
          </a:xfrm>
          <a:prstGeom prst="curvedConnector3">
            <a:avLst>
              <a:gd name="adj1" fmla="val 17538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吹き出し 20"/>
          <p:cNvSpPr/>
          <p:nvPr/>
        </p:nvSpPr>
        <p:spPr>
          <a:xfrm>
            <a:off x="135498" y="612831"/>
            <a:ext cx="2248272" cy="1080120"/>
          </a:xfrm>
          <a:prstGeom prst="wedgeRoundRectCallout">
            <a:avLst>
              <a:gd name="adj1" fmla="val -31374"/>
              <a:gd name="adj2" fmla="val 13108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kumimoji="1" lang="en-US" altLang="ja-JP" dirty="0" smtClean="0">
                <a:solidFill>
                  <a:schemeClr val="tx1"/>
                </a:solidFill>
              </a:rPr>
              <a:t>&amp;</a:t>
            </a:r>
            <a:r>
              <a:rPr kumimoji="1" lang="ja-JP" altLang="en-US" dirty="0" smtClean="0">
                <a:solidFill>
                  <a:schemeClr val="tx1"/>
                </a:solidFill>
              </a:rPr>
              <a:t>ドロップで</a:t>
            </a:r>
            <a:r>
              <a:rPr kumimoji="1" lang="en-US" altLang="ja-JP" dirty="0" smtClean="0">
                <a:solidFill>
                  <a:schemeClr val="tx1"/>
                </a:solidFill>
              </a:rPr>
              <a:t>Asset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</a:rPr>
              <a:t>直配下へ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角丸四角形吹き出し 22"/>
          <p:cNvSpPr/>
          <p:nvPr/>
        </p:nvSpPr>
        <p:spPr>
          <a:xfrm>
            <a:off x="2555776" y="4109118"/>
            <a:ext cx="2248272" cy="1080120"/>
          </a:xfrm>
          <a:prstGeom prst="wedgeRoundRectCallout">
            <a:avLst>
              <a:gd name="adj1" fmla="val -57690"/>
              <a:gd name="adj2" fmla="val -4071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Scripts</a:t>
            </a:r>
            <a:r>
              <a:rPr kumimoji="1" lang="ja-JP" altLang="en-US" dirty="0" smtClean="0">
                <a:solidFill>
                  <a:schemeClr val="tx1"/>
                </a:solidFill>
              </a:rPr>
              <a:t>も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削除してください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259634" y="4001204"/>
            <a:ext cx="1124136" cy="161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16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84" y="1340768"/>
            <a:ext cx="5521631" cy="4546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7447" y="-91631"/>
            <a:ext cx="8229600" cy="1143000"/>
          </a:xfrm>
        </p:spPr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1807" y="791207"/>
            <a:ext cx="8229600" cy="3886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lang="en-US" altLang="ja-JP" dirty="0" err="1" smtClean="0"/>
              <a:t>UnityCha</a:t>
            </a:r>
            <a:r>
              <a:rPr lang="en-US" altLang="ja-JP" dirty="0" err="1"/>
              <a:t>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300192" y="4385351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851920" y="3573016"/>
            <a:ext cx="2543180" cy="9177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08012" y="6064425"/>
            <a:ext cx="8527976" cy="388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インスペクターで</a:t>
            </a:r>
            <a:r>
              <a:rPr lang="en-US" altLang="ja-JP" sz="2000" dirty="0" err="1" smtClean="0"/>
              <a:t>UnityChan</a:t>
            </a:r>
            <a:r>
              <a:rPr lang="ja-JP" altLang="en-US" sz="2000" dirty="0" smtClean="0"/>
              <a:t>の位置を</a:t>
            </a:r>
            <a:r>
              <a:rPr lang="en-US" altLang="ja-JP" sz="2000" dirty="0" smtClean="0"/>
              <a:t>(-9, 0.3, -21)</a:t>
            </a:r>
            <a:r>
              <a:rPr lang="ja-JP" altLang="en-US" sz="2000" dirty="0" smtClean="0"/>
              <a:t>　ローテンションを</a:t>
            </a:r>
            <a:r>
              <a:rPr lang="en-US" altLang="ja-JP" sz="2000" dirty="0" smtClean="0"/>
              <a:t>(0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180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スケールを</a:t>
            </a:r>
            <a:r>
              <a:rPr lang="en-US" altLang="ja-JP" sz="2000" dirty="0" smtClean="0"/>
              <a:t>(0.1, 0.1, 0.1)</a:t>
            </a:r>
            <a:r>
              <a:rPr lang="ja-JP" altLang="en-US" sz="2000" dirty="0" smtClean="0"/>
              <a:t>にあわせる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63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2780928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8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ゲームオブジェクトの設定準備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ライトの設定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Camera</a:t>
            </a:r>
            <a:r>
              <a:rPr lang="ja-JP" altLang="en-US" dirty="0" smtClean="0"/>
              <a:t>の設定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7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ライトの設定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1158290"/>
            <a:ext cx="8229600" cy="110872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  </a:t>
            </a:r>
            <a:r>
              <a:rPr lang="en-US" altLang="ja-JP" dirty="0"/>
              <a:t>Directional light for 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/>
              <a:t>Hierarchy</a:t>
            </a:r>
            <a:r>
              <a:rPr lang="ja-JP" altLang="en-US" dirty="0"/>
              <a:t>にドラック＆</a:t>
            </a:r>
            <a:r>
              <a:rPr lang="ja-JP" altLang="en-US" dirty="0" smtClean="0"/>
              <a:t>ドロップ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721" y="573325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ja-JP" altLang="en-US" dirty="0" smtClean="0"/>
              <a:t>影響範囲を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ちゃんに</a:t>
            </a:r>
            <a:r>
              <a:rPr lang="ja-JP" altLang="en-US" dirty="0" smtClean="0"/>
              <a:t>限定するる</a:t>
            </a:r>
            <a:r>
              <a:rPr lang="ja-JP" altLang="en-US" dirty="0"/>
              <a:t>ため、</a:t>
            </a:r>
            <a:r>
              <a:rPr lang="en-US" altLang="ja-JP" dirty="0"/>
              <a:t>Bright</a:t>
            </a:r>
            <a:r>
              <a:rPr lang="ja-JP" altLang="en-US" dirty="0"/>
              <a:t>という</a:t>
            </a:r>
            <a:r>
              <a:rPr lang="en-US" altLang="ja-JP" dirty="0"/>
              <a:t>Layer</a:t>
            </a:r>
            <a:r>
              <a:rPr lang="ja-JP" altLang="en-US" dirty="0"/>
              <a:t>を追加し、</a:t>
            </a:r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en-US" altLang="ja-JP" dirty="0"/>
              <a:t>Layer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に、</a:t>
            </a:r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en-US" altLang="ja-JP" dirty="0"/>
              <a:t>Culling Mask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に設定します。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9" b="37733"/>
          <a:stretch/>
        </p:blipFill>
        <p:spPr>
          <a:xfrm>
            <a:off x="489815" y="2256920"/>
            <a:ext cx="3305824" cy="2763743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1547664" y="314824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Bright</a:t>
            </a:r>
            <a:r>
              <a:rPr kumimoji="1" lang="ja-JP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dirty="0" smtClean="0">
                <a:solidFill>
                  <a:schemeClr val="tx1"/>
                </a:solidFill>
              </a:rPr>
              <a:t>Layer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を追加し選択する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6514"/>
          <a:stretch/>
        </p:blipFill>
        <p:spPr>
          <a:xfrm>
            <a:off x="4375574" y="2268253"/>
            <a:ext cx="3790405" cy="2811671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292080" y="473500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Culling Mask</a:t>
            </a:r>
            <a:r>
              <a:rPr lang="ja-JP" altLang="en-US">
                <a:solidFill>
                  <a:schemeClr val="tx1"/>
                </a:solidFill>
              </a:rPr>
              <a:t>を</a:t>
            </a:r>
            <a:r>
              <a:rPr lang="en-US" altLang="ja-JP">
                <a:solidFill>
                  <a:schemeClr val="tx1"/>
                </a:solidFill>
              </a:rPr>
              <a:t>Bright</a:t>
            </a:r>
            <a:r>
              <a:rPr lang="ja-JP" altLang="en-US">
                <a:solidFill>
                  <a:schemeClr val="tx1"/>
                </a:solidFill>
              </a:rPr>
              <a:t>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721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908720"/>
            <a:ext cx="8229600" cy="1108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400" dirty="0" smtClean="0"/>
              <a:t>現状の</a:t>
            </a:r>
            <a:r>
              <a:rPr lang="en-US" altLang="ja-JP" sz="1400" dirty="0" smtClean="0"/>
              <a:t>Unity</a:t>
            </a:r>
            <a:r>
              <a:rPr lang="ja-JP" altLang="en-US" sz="1400" dirty="0" err="1" smtClean="0"/>
              <a:t>ちゃんに</a:t>
            </a:r>
            <a:r>
              <a:rPr lang="ja-JP" altLang="en-US" sz="1400" dirty="0" smtClean="0"/>
              <a:t>アタッチされているスクリプト「</a:t>
            </a:r>
            <a:r>
              <a:rPr lang="en-US" altLang="ja-JP" sz="1400" dirty="0" err="1" smtClean="0"/>
              <a:t>IdleChanger</a:t>
            </a:r>
            <a:r>
              <a:rPr lang="ja-JP" altLang="en-US" sz="1400" dirty="0" smtClean="0"/>
              <a:t>」「</a:t>
            </a:r>
            <a:r>
              <a:rPr lang="en-US" altLang="ja-JP" sz="1400" dirty="0" err="1" smtClean="0"/>
              <a:t>FaceUpdate</a:t>
            </a:r>
            <a:r>
              <a:rPr lang="ja-JP" altLang="en-US" sz="1400" dirty="0" smtClean="0"/>
              <a:t>」を</a:t>
            </a:r>
            <a:r>
              <a:rPr lang="en-US" altLang="ja-JP" sz="1400" dirty="0" err="1" smtClean="0"/>
              <a:t>RemoveComponent</a:t>
            </a:r>
            <a:r>
              <a:rPr lang="ja-JP" altLang="en-US" sz="1400" dirty="0" smtClean="0"/>
              <a:t>します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en-US" altLang="ja-JP" sz="1400" dirty="0"/>
              <a:t>Assets</a:t>
            </a:r>
            <a:r>
              <a:rPr lang="ja-JP" altLang="en-US" sz="1400" dirty="0" smtClean="0"/>
              <a:t>＞</a:t>
            </a:r>
            <a:r>
              <a:rPr lang="en-US" altLang="ja-JP" sz="1400" dirty="0" smtClean="0"/>
              <a:t>Animations</a:t>
            </a:r>
            <a:r>
              <a:rPr lang="ja-JP" altLang="en-US" sz="1400" dirty="0" smtClean="0"/>
              <a:t>　</a:t>
            </a:r>
            <a:r>
              <a:rPr lang="en-US" altLang="ja-JP" sz="1400" dirty="0" err="1" smtClean="0"/>
              <a:t>UnityChanRun</a:t>
            </a:r>
            <a:r>
              <a:rPr lang="ja-JP" altLang="en-US" sz="1400" dirty="0" smtClean="0"/>
              <a:t>を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en-US" altLang="ja-JP" sz="1400" dirty="0" smtClean="0"/>
              <a:t>Assets</a:t>
            </a:r>
            <a:r>
              <a:rPr lang="ja-JP" altLang="en-US" sz="1400" dirty="0" smtClean="0"/>
              <a:t>＞</a:t>
            </a:r>
            <a:r>
              <a:rPr lang="en-US" altLang="ja-JP" sz="1400" dirty="0" smtClean="0"/>
              <a:t>Scripts</a:t>
            </a:r>
            <a:r>
              <a:rPr lang="ja-JP" altLang="en-US" sz="1400" dirty="0" smtClean="0"/>
              <a:t>＞</a:t>
            </a:r>
            <a:r>
              <a:rPr lang="en-US" altLang="ja-JP" sz="1400" dirty="0" err="1" smtClean="0"/>
              <a:t>UnityChan</a:t>
            </a:r>
            <a:r>
              <a:rPr lang="ja-JP" altLang="en-US" sz="1400" dirty="0" smtClean="0"/>
              <a:t>内にあるスクリプトを</a:t>
            </a:r>
            <a:r>
              <a:rPr kumimoji="1" lang="ja-JP" altLang="en-US" sz="1400" dirty="0" smtClean="0"/>
              <a:t>それぞれアタッチ</a:t>
            </a:r>
            <a:endParaRPr lang="en-US" altLang="ja-JP" sz="1400" dirty="0"/>
          </a:p>
          <a:p>
            <a:pPr marL="0" indent="0">
              <a:buNone/>
            </a:pPr>
            <a:r>
              <a:rPr kumimoji="1" lang="en-US" altLang="ja-JP" sz="1400" dirty="0" err="1" smtClean="0"/>
              <a:t>AddComponent</a:t>
            </a:r>
            <a:r>
              <a:rPr kumimoji="1" lang="ja-JP" altLang="en-US" sz="1400" dirty="0" smtClean="0"/>
              <a:t>で</a:t>
            </a:r>
            <a:r>
              <a:rPr kumimoji="1" lang="en-US" altLang="ja-JP" sz="1400" dirty="0" err="1" smtClean="0"/>
              <a:t>RigidBody</a:t>
            </a:r>
            <a:r>
              <a:rPr kumimoji="1" lang="ja-JP" altLang="en-US" sz="1400" dirty="0" smtClean="0"/>
              <a:t>　</a:t>
            </a:r>
            <a:r>
              <a:rPr kumimoji="1" lang="en-US" altLang="ja-JP" sz="1400" dirty="0" err="1" smtClean="0"/>
              <a:t>Capsile</a:t>
            </a:r>
            <a:r>
              <a:rPr kumimoji="1" lang="ja-JP" altLang="en-US" sz="1400" dirty="0" smtClean="0"/>
              <a:t> </a:t>
            </a:r>
            <a:r>
              <a:rPr kumimoji="1" lang="en-US" altLang="ja-JP" sz="1400" dirty="0" smtClean="0"/>
              <a:t>Collider</a:t>
            </a:r>
            <a:r>
              <a:rPr kumimoji="1" lang="ja-JP" altLang="en-US" sz="1400" dirty="0" smtClean="0"/>
              <a:t>を加えて下記のように設定します</a:t>
            </a:r>
            <a:endParaRPr kumimoji="1" lang="ja-JP" altLang="en-US" sz="1400" dirty="0"/>
          </a:p>
        </p:txBody>
      </p:sp>
      <p:pic>
        <p:nvPicPr>
          <p:cNvPr id="1027" name="Picture 3" descr="C:\Users\fumisato\Desktop\図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" y="2132856"/>
            <a:ext cx="9094788" cy="45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Camera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7601" y="1084565"/>
            <a:ext cx="8229600" cy="7200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sz="1600" dirty="0" smtClean="0"/>
              <a:t>Assets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Scripts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Camer</a:t>
            </a:r>
            <a:r>
              <a:rPr lang="en-US" altLang="ja-JP" sz="1600" dirty="0"/>
              <a:t>a</a:t>
            </a:r>
            <a:r>
              <a:rPr lang="ja-JP" altLang="en-US" sz="1600" dirty="0" smtClean="0"/>
              <a:t>内にあるスクリプト「</a:t>
            </a:r>
            <a:r>
              <a:rPr lang="en-US" altLang="ja-JP" sz="1600" dirty="0" err="1" smtClean="0"/>
              <a:t>MyCameraController</a:t>
            </a:r>
            <a:r>
              <a:rPr lang="ja-JP" altLang="en-US" sz="1600" dirty="0" smtClean="0"/>
              <a:t>」「</a:t>
            </a:r>
            <a:r>
              <a:rPr lang="en-US" altLang="ja-JP" sz="1600" dirty="0" err="1" smtClean="0"/>
              <a:t>NeverSleep</a:t>
            </a:r>
            <a:r>
              <a:rPr lang="ja-JP" altLang="en-US" sz="1600" dirty="0" smtClean="0"/>
              <a:t>」を</a:t>
            </a:r>
            <a:r>
              <a:rPr kumimoji="1" lang="ja-JP" altLang="en-US" sz="1600" dirty="0" smtClean="0"/>
              <a:t>それぞれアタッチ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上記の内容はすでに行っています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Main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Camera</a:t>
            </a:r>
            <a:r>
              <a:rPr lang="ja-JP" altLang="en-US" sz="1600" dirty="0" smtClean="0"/>
              <a:t>を</a:t>
            </a:r>
            <a:r>
              <a:rPr lang="en-US" altLang="ja-JP" sz="1600" dirty="0" err="1" smtClean="0"/>
              <a:t>UnityChan</a:t>
            </a:r>
            <a:r>
              <a:rPr lang="ja-JP" altLang="en-US" sz="1600" dirty="0" smtClean="0"/>
              <a:t>にアタッチ</a:t>
            </a:r>
            <a:endParaRPr lang="en-US" altLang="ja-JP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3885"/>
            <a:ext cx="7308304" cy="491797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3165838" y="5085184"/>
            <a:ext cx="974113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  <a:endCxn id="9" idx="5"/>
          </p:cNvCxnSpPr>
          <p:nvPr/>
        </p:nvCxnSpPr>
        <p:spPr>
          <a:xfrm flipH="1" flipV="1">
            <a:off x="2149940" y="2614910"/>
            <a:ext cx="1158554" cy="257572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043637" y="2492896"/>
            <a:ext cx="1296115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1547664" y="2635844"/>
            <a:ext cx="267388" cy="184745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/>
          <p:cNvSpPr/>
          <p:nvPr/>
        </p:nvSpPr>
        <p:spPr>
          <a:xfrm>
            <a:off x="988296" y="4483295"/>
            <a:ext cx="974113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吹き出し 2"/>
          <p:cNvSpPr/>
          <p:nvPr/>
        </p:nvSpPr>
        <p:spPr>
          <a:xfrm>
            <a:off x="3318529" y="4133446"/>
            <a:ext cx="2267744" cy="699697"/>
          </a:xfrm>
          <a:prstGeom prst="wedgeRoundRectCallout">
            <a:avLst>
              <a:gd name="adj1" fmla="val -64120"/>
              <a:gd name="adj2" fmla="val -1629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こちらはすでに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行っています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5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4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ここまでの作業でサーバーにスコアを保存できるようになっています。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一度ゲームを遊んでみてスコアを保存し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091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356992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3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NCMB</a:t>
            </a:r>
            <a:r>
              <a:rPr lang="ja-JP" altLang="en-US" dirty="0" smtClean="0"/>
              <a:t>の設定タスクリスト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1 NCMB</a:t>
            </a:r>
            <a:r>
              <a:rPr lang="ja-JP" altLang="ja-JP" dirty="0"/>
              <a:t>にアプリを</a:t>
            </a:r>
            <a:r>
              <a:rPr lang="ja-JP" altLang="ja-JP" dirty="0" smtClean="0"/>
              <a:t>作る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 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en-US" altLang="ja-JP" dirty="0" smtClean="0"/>
              <a:t> SDK</a:t>
            </a:r>
            <a:r>
              <a:rPr lang="ja-JP" altLang="en-US" dirty="0" smtClean="0"/>
              <a:t>の組み込み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6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新規アプリケーション作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" y="1628800"/>
            <a:ext cx="6734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6161791" y="1988840"/>
            <a:ext cx="2808312" cy="1296144"/>
          </a:xfrm>
          <a:prstGeom prst="wedgeRectCallout">
            <a:avLst>
              <a:gd name="adj1" fmla="val -72157"/>
              <a:gd name="adj2" fmla="val 76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このような画面が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表示されます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mobile backend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新規アプリ作成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4664" y="1340768"/>
            <a:ext cx="8939336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dirty="0" smtClean="0"/>
              <a:t>mobile backend</a:t>
            </a:r>
            <a:r>
              <a:rPr kumimoji="1" lang="ja-JP" altLang="en-US" dirty="0" smtClean="0"/>
              <a:t>へログインをお願いします！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0767" y="5157192"/>
            <a:ext cx="8939336" cy="119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dirty="0" err="1" smtClean="0"/>
              <a:t>akibarun</a:t>
            </a:r>
            <a:r>
              <a:rPr lang="ja-JP" altLang="en-US" dirty="0" smtClean="0"/>
              <a:t>と入力して「新規作成」をクリック</a:t>
            </a:r>
            <a:endParaRPr lang="en-US" altLang="ja-JP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本アプリ用のサーバー環境ができます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5912645" cy="32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DL</a:t>
            </a:r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こちらはすでにやっております</a:t>
            </a:r>
            <a:endParaRPr kumimoji="1" lang="ja-JP" altLang="en-US" sz="1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412776"/>
            <a:ext cx="5112568" cy="20882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github.com/NIFTYCloud-mbaas/ncmb_unity/releases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のページを開くと下記のページが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開かれます赤丸の部分をクリックして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  <a:r>
              <a:rPr lang="ja-JP" altLang="en-US" dirty="0" smtClean="0"/>
              <a:t>します</a:t>
            </a:r>
            <a:endParaRPr lang="en-US" altLang="ja-JP" dirty="0" smtClean="0"/>
          </a:p>
        </p:txBody>
      </p:sp>
      <p:sp>
        <p:nvSpPr>
          <p:cNvPr id="5" name="円/楕円 4"/>
          <p:cNvSpPr/>
          <p:nvPr/>
        </p:nvSpPr>
        <p:spPr>
          <a:xfrm>
            <a:off x="3971220" y="5517232"/>
            <a:ext cx="1080120" cy="229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をインポート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93286"/>
            <a:ext cx="4546848" cy="39170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先ほど</a:t>
            </a:r>
            <a:r>
              <a:rPr lang="en-US" altLang="ja-JP" dirty="0"/>
              <a:t>DL</a:t>
            </a:r>
            <a:r>
              <a:rPr lang="ja-JP" altLang="en-US" dirty="0"/>
              <a:t>した</a:t>
            </a:r>
            <a:r>
              <a:rPr lang="ja-JP" altLang="en-US" dirty="0" smtClean="0"/>
              <a:t>サンプルゲームを</a:t>
            </a:r>
            <a:r>
              <a:rPr lang="ja-JP" altLang="en-US" dirty="0"/>
              <a:t>開いた状態で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NCMB_latest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Unity </a:t>
            </a:r>
            <a:r>
              <a:rPr lang="en-US" altLang="ja-JP" dirty="0"/>
              <a:t>package </a:t>
            </a:r>
            <a:r>
              <a:rPr lang="en-US" altLang="ja-JP" dirty="0" smtClean="0"/>
              <a:t>file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」をダブルクリック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表示された右の画面の「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」をクリック</a:t>
            </a:r>
            <a:endParaRPr kumimoji="1" lang="en-US" altLang="ja-JP" dirty="0" smtClean="0"/>
          </a:p>
        </p:txBody>
      </p:sp>
      <p:pic>
        <p:nvPicPr>
          <p:cNvPr id="2050" name="Picture 2" descr="SDKを配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08" y="1268760"/>
            <a:ext cx="4176464" cy="47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8548431" y="5705792"/>
            <a:ext cx="416057" cy="301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3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の組み込み　</a:t>
            </a:r>
            <a:r>
              <a:rPr kumimoji="1" lang="en-US" altLang="ja-JP" dirty="0" smtClean="0"/>
              <a:t>1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1026" name="Picture 2" descr="空のGame Objectを生成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8" y="2959977"/>
            <a:ext cx="5410439" cy="36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2517" y="1484784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000" dirty="0" smtClean="0"/>
              <a:t>「</a:t>
            </a:r>
            <a:r>
              <a:rPr kumimoji="1" lang="en-US" altLang="ja-JP" sz="3000" dirty="0" err="1" smtClean="0"/>
              <a:t>Sta</a:t>
            </a:r>
            <a:r>
              <a:rPr kumimoji="1" lang="ja-JP" altLang="en-US" sz="3000" dirty="0" smtClean="0"/>
              <a:t>ｒｔ」シーンを開いて空の</a:t>
            </a:r>
            <a:r>
              <a:rPr kumimoji="1" lang="en-US" altLang="ja-JP" sz="3000" dirty="0" smtClean="0"/>
              <a:t>Game Object</a:t>
            </a:r>
            <a:r>
              <a:rPr kumimoji="1" lang="ja-JP" altLang="en-US" sz="3000" dirty="0" smtClean="0"/>
              <a:t>を作成し</a:t>
            </a:r>
            <a:endParaRPr kumimoji="1" lang="en-US" altLang="ja-JP" sz="3000" dirty="0" smtClean="0"/>
          </a:p>
          <a:p>
            <a:pPr marL="0" indent="0">
              <a:buNone/>
            </a:pPr>
            <a:r>
              <a:rPr lang="ja-JP" altLang="en-US" sz="3000" dirty="0" smtClean="0"/>
              <a:t>「</a:t>
            </a:r>
            <a:r>
              <a:rPr lang="en-US" altLang="ja-JP" sz="3000" dirty="0" err="1" smtClean="0"/>
              <a:t>NCMBSettings</a:t>
            </a:r>
            <a:r>
              <a:rPr lang="ja-JP" altLang="en-US" sz="3000" dirty="0" smtClean="0"/>
              <a:t>」にリネームします</a:t>
            </a:r>
            <a:endParaRPr kumimoji="1" lang="en-US" altLang="ja-JP" sz="3000" dirty="0" smtClean="0"/>
          </a:p>
        </p:txBody>
      </p:sp>
    </p:spTree>
    <p:extLst>
      <p:ext uri="{BB962C8B-B14F-4D97-AF65-F5344CB8AC3E}">
        <p14:creationId xmlns:p14="http://schemas.microsoft.com/office/powerpoint/2010/main" val="14456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 smtClean="0"/>
              <a:t>2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2050" name="Picture 2" descr="C:\Users\fumisato\Documents\ハンズオン\NCMBSett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 bwMode="auto">
          <a:xfrm>
            <a:off x="1691680" y="2204864"/>
            <a:ext cx="589539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427984" y="5013176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2051720" y="3789040"/>
            <a:ext cx="2376264" cy="136815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Asset&gt;NCMB</a:t>
            </a:r>
            <a:r>
              <a:rPr lang="ja-JP" altLang="en-US" dirty="0" smtClean="0"/>
              <a:t>の「</a:t>
            </a:r>
            <a:r>
              <a:rPr lang="en-US" altLang="ja-JP" dirty="0" err="1" smtClean="0"/>
              <a:t>NCMBSettings.cs</a:t>
            </a:r>
            <a:r>
              <a:rPr lang="ja-JP" altLang="en-US" dirty="0" smtClean="0"/>
              <a:t>」</a:t>
            </a:r>
            <a:r>
              <a:rPr lang="ja-JP" altLang="en-US" dirty="0"/>
              <a:t>を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「</a:t>
            </a:r>
            <a:r>
              <a:rPr lang="en-US" altLang="ja-JP" dirty="0" err="1" smtClean="0"/>
              <a:t>NCMBSettings</a:t>
            </a:r>
            <a:r>
              <a:rPr lang="ja-JP" altLang="en-US" dirty="0" smtClean="0"/>
              <a:t>」にアタッチします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2620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キーをコピー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876674"/>
            <a:ext cx="637222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アプリケーションキー、クライアントキーを設定します</a:t>
            </a:r>
            <a:endParaRPr kumimoji="1" lang="en-US" altLang="ja-JP" dirty="0" smtClean="0"/>
          </a:p>
        </p:txBody>
      </p:sp>
      <p:pic>
        <p:nvPicPr>
          <p:cNvPr id="1026" name="Picture 2" descr="各種キーを入力す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71686"/>
            <a:ext cx="39624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円/楕円 8"/>
          <p:cNvSpPr/>
          <p:nvPr/>
        </p:nvSpPr>
        <p:spPr>
          <a:xfrm>
            <a:off x="3491880" y="5849081"/>
            <a:ext cx="4392488" cy="10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906724" y="3718746"/>
            <a:ext cx="2917304" cy="458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3275856" y="4177272"/>
            <a:ext cx="2016224" cy="16718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33056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5433" y="1548255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1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保存されたデータをランキングで表示する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7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27157" y="2012062"/>
            <a:ext cx="768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using </a:t>
            </a:r>
            <a:r>
              <a:rPr lang="en-US" altLang="ja-JP" dirty="0" err="1"/>
              <a:t>UnityEngine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</a:t>
            </a:r>
            <a:r>
              <a:rPr lang="en-US" altLang="ja-JP" dirty="0" err="1"/>
              <a:t>System.Collections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NCMB</a:t>
            </a:r>
            <a:r>
              <a:rPr lang="en-US" altLang="ja-JP" dirty="0" smtClean="0"/>
              <a:t>;</a:t>
            </a:r>
          </a:p>
          <a:p>
            <a:r>
              <a:rPr lang="ja-JP" altLang="en-US" sz="800" dirty="0" smtClean="0"/>
              <a:t>・</a:t>
            </a:r>
            <a:endParaRPr lang="en-US" altLang="ja-JP" sz="800" dirty="0" smtClean="0"/>
          </a:p>
          <a:p>
            <a:r>
              <a:rPr lang="ja-JP" altLang="en-US" sz="800" dirty="0" smtClean="0"/>
              <a:t>・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省略</a:t>
            </a:r>
            <a:r>
              <a:rPr lang="en-US" altLang="ja-JP" sz="1400" dirty="0" smtClean="0"/>
              <a:t>)</a:t>
            </a:r>
            <a:endParaRPr lang="en-US" altLang="ja-JP" sz="800" dirty="0" smtClean="0"/>
          </a:p>
          <a:p>
            <a:r>
              <a:rPr lang="ja-JP" altLang="en-US" sz="800" dirty="0"/>
              <a:t>・</a:t>
            </a:r>
            <a:endParaRPr lang="en-US" altLang="ja-JP" sz="800" dirty="0"/>
          </a:p>
          <a:p>
            <a:r>
              <a:rPr lang="en-US" altLang="ja-JP" dirty="0" smtClean="0"/>
              <a:t>// </a:t>
            </a:r>
            <a:r>
              <a:rPr lang="en-US" altLang="ja-JP" dirty="0"/>
              <a:t>Goal</a:t>
            </a:r>
            <a:r>
              <a:rPr lang="ja-JP" altLang="en-US" dirty="0"/>
              <a:t>到着が検知されたとき</a:t>
            </a:r>
          </a:p>
          <a:p>
            <a:r>
              <a:rPr lang="en-US" altLang="ja-JP" dirty="0" smtClean="0"/>
              <a:t>void </a:t>
            </a:r>
            <a:r>
              <a:rPr lang="en-US" altLang="ja-JP" dirty="0" err="1"/>
              <a:t>OnGoal</a:t>
            </a:r>
            <a:r>
              <a:rPr lang="en-US" altLang="ja-JP" dirty="0"/>
              <a:t>(){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goal </a:t>
            </a:r>
            <a:r>
              <a:rPr lang="en-US" altLang="ja-JP" dirty="0"/>
              <a:t>= true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クラスの指定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/>
              <a:t>timeClass</a:t>
            </a:r>
            <a:r>
              <a:rPr lang="en-US" altLang="ja-JP" dirty="0"/>
              <a:t> = new </a:t>
            </a:r>
            <a:r>
              <a:rPr lang="en-US" altLang="ja-JP" dirty="0" err="1"/>
              <a:t>NCMBObject</a:t>
            </a:r>
            <a:r>
              <a:rPr lang="en-US" altLang="ja-JP" dirty="0"/>
              <a:t>("Time");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カラムと挿入するデータの指定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r>
              <a:rPr lang="en-US" altLang="ja-JP" dirty="0" err="1" smtClean="0"/>
              <a:t>timeClass</a:t>
            </a:r>
            <a:r>
              <a:rPr lang="en-US" altLang="ja-JP" dirty="0"/>
              <a:t>["time"] = </a:t>
            </a:r>
            <a:r>
              <a:rPr lang="en-US" altLang="ja-JP" dirty="0" err="1"/>
              <a:t>lapTime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非同期でのアップロード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timeClass.SaveAsync</a:t>
            </a:r>
            <a:r>
              <a:rPr lang="en-US" altLang="ja-JP" dirty="0"/>
              <a:t>();</a:t>
            </a:r>
          </a:p>
          <a:p>
            <a:r>
              <a:rPr lang="en-US" altLang="ja-JP" dirty="0" smtClean="0"/>
              <a:t>}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経過時間保存ロジック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27157" y="2012062"/>
            <a:ext cx="7860269" cy="4369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42491" y="980728"/>
            <a:ext cx="8229600" cy="76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00907" y="1043608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/>
              <a:t>Scripts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/>
              <a:t>内にある</a:t>
            </a:r>
            <a:r>
              <a:rPr lang="ja-JP" altLang="en-US" dirty="0" smtClean="0"/>
              <a:t>スクリプト「</a:t>
            </a:r>
            <a:r>
              <a:rPr lang="en-US" altLang="ja-JP" dirty="0" err="1" smtClean="0"/>
              <a:t>Timer.cs</a:t>
            </a:r>
            <a:r>
              <a:rPr lang="ja-JP" altLang="en-US" dirty="0" smtClean="0"/>
              <a:t>」を</a:t>
            </a:r>
            <a:endParaRPr lang="en-US" altLang="ja-JP" dirty="0" smtClean="0"/>
          </a:p>
          <a:p>
            <a:r>
              <a:rPr lang="ja-JP" altLang="en-US" dirty="0"/>
              <a:t>参照</a:t>
            </a:r>
            <a:r>
              <a:rPr lang="ja-JP" altLang="en-US" dirty="0" smtClean="0"/>
              <a:t>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9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ここまでの作業でサーバーに</a:t>
            </a:r>
            <a:r>
              <a:rPr lang="ja-JP" altLang="en-US" dirty="0" smtClean="0"/>
              <a:t>経過時間</a:t>
            </a:r>
            <a:r>
              <a:rPr kumimoji="1" lang="ja-JP" altLang="en-US" dirty="0" smtClean="0"/>
              <a:t>を保存できるようになっています。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一度ゲームを遊んでみて</a:t>
            </a:r>
            <a:r>
              <a:rPr lang="ja-JP" altLang="en-US" dirty="0"/>
              <a:t>経過</a:t>
            </a:r>
            <a:r>
              <a:rPr lang="ja-JP" altLang="en-US" dirty="0" smtClean="0"/>
              <a:t>時間を</a:t>
            </a:r>
            <a:r>
              <a:rPr kumimoji="1" lang="ja-JP" altLang="en-US" dirty="0" smtClean="0"/>
              <a:t>保存し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27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保存されたデータをランキングで表示する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2513" y="2132856"/>
            <a:ext cx="7811895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1403648" y="3284984"/>
            <a:ext cx="4730824" cy="1363996"/>
          </a:xfrm>
          <a:prstGeom prst="wedgeRectCallout">
            <a:avLst>
              <a:gd name="adj1" fmla="val -29247"/>
              <a:gd name="adj2" fmla="val -892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今回</a:t>
            </a:r>
            <a:r>
              <a:rPr lang="ja-JP" altLang="en-US" sz="2800" dirty="0" smtClean="0">
                <a:solidFill>
                  <a:schemeClr val="tx1"/>
                </a:solidFill>
              </a:rPr>
              <a:t>のハンズオンの発展内容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2800" dirty="0">
                <a:solidFill>
                  <a:schemeClr val="tx1"/>
                </a:solidFill>
              </a:rPr>
              <a:t>Assets</a:t>
            </a:r>
            <a:r>
              <a:rPr lang="ja-JP" altLang="en-US" sz="2800" dirty="0">
                <a:solidFill>
                  <a:schemeClr val="tx1"/>
                </a:solidFill>
              </a:rPr>
              <a:t>＞</a:t>
            </a:r>
            <a:r>
              <a:rPr lang="en-US" altLang="ja-JP" sz="2800" dirty="0">
                <a:solidFill>
                  <a:schemeClr val="tx1"/>
                </a:solidFill>
              </a:rPr>
              <a:t>Scripts</a:t>
            </a:r>
            <a:r>
              <a:rPr lang="ja-JP" altLang="en-US" sz="2800" dirty="0" smtClean="0">
                <a:solidFill>
                  <a:schemeClr val="tx1"/>
                </a:solidFill>
              </a:rPr>
              <a:t>＞</a:t>
            </a:r>
            <a:r>
              <a:rPr lang="en-US" altLang="ja-JP" sz="2800" dirty="0" err="1" smtClean="0">
                <a:solidFill>
                  <a:schemeClr val="tx1"/>
                </a:solidFill>
              </a:rPr>
              <a:t>LeaderBoard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kumimoji="1" lang="ja-JP" altLang="en-US" sz="2800" dirty="0" smtClean="0">
                <a:solidFill>
                  <a:schemeClr val="tx1"/>
                </a:solidFill>
              </a:rPr>
              <a:t>をご参照ください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フォルダに</a:t>
            </a:r>
            <a:r>
              <a:rPr kumimoji="1" lang="ja-JP" altLang="en-US" dirty="0" smtClean="0"/>
              <a:t>は以下のスクリプト</a:t>
            </a:r>
            <a:r>
              <a:rPr lang="ja-JP" altLang="en-US" dirty="0" smtClean="0"/>
              <a:t>が含まれています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LeaderBoard.cs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Rankers.cs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ランキングは以下のメソッドで行っております</a:t>
            </a:r>
            <a:endParaRPr lang="ja-JP" altLang="en-US" dirty="0"/>
          </a:p>
          <a:p>
            <a:pPr lvl="1"/>
            <a:r>
              <a:rPr lang="en-US" altLang="ja-JP" dirty="0" err="1" smtClean="0"/>
              <a:t>Timer.cs</a:t>
            </a:r>
            <a:r>
              <a:rPr lang="ja-JP" altLang="en-US" dirty="0" smtClean="0"/>
              <a:t>の</a:t>
            </a:r>
            <a:r>
              <a:rPr lang="en-US" altLang="ja-JP" dirty="0" err="1" smtClean="0"/>
              <a:t>OnGUI</a:t>
            </a:r>
            <a:r>
              <a:rPr lang="ja-JP" altLang="en-US" dirty="0" smtClean="0"/>
              <a:t>部分</a:t>
            </a:r>
            <a:endParaRPr lang="en-US" altLang="ja-JP" dirty="0" smtClean="0"/>
          </a:p>
          <a:p>
            <a:pPr marL="457200" lvl="1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各スクリプト</a:t>
            </a:r>
            <a:r>
              <a:rPr lang="ja-JP" altLang="en-US" dirty="0" smtClean="0"/>
              <a:t>の解説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LeaderBoard.cs</a:t>
            </a:r>
            <a:endParaRPr lang="en-US" altLang="ja-JP" dirty="0"/>
          </a:p>
          <a:p>
            <a:pPr lvl="1"/>
            <a:r>
              <a:rPr lang="en-US" altLang="ja-JP" dirty="0"/>
              <a:t>mobile backend</a:t>
            </a:r>
            <a:r>
              <a:rPr lang="ja-JP" altLang="en-US" dirty="0"/>
              <a:t>と接続</a:t>
            </a:r>
            <a:r>
              <a:rPr lang="ja-JP" altLang="en-US" dirty="0" smtClean="0"/>
              <a:t>して経過時間を引き出す</a:t>
            </a:r>
            <a:endParaRPr lang="en-US" altLang="ja-JP" dirty="0" smtClean="0"/>
          </a:p>
          <a:p>
            <a:r>
              <a:rPr kumimoji="1" lang="en-US" altLang="ja-JP" dirty="0" err="1" smtClean="0"/>
              <a:t>Rankers.cs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引き出した経過時間を一時的に保存するもの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596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 smtClean="0"/>
              <a:t> public </a:t>
            </a:r>
            <a:r>
              <a:rPr lang="en-US" altLang="ja-JP" dirty="0"/>
              <a:t>void </a:t>
            </a:r>
            <a:r>
              <a:rPr lang="en-US" altLang="ja-JP" dirty="0" err="1"/>
              <a:t>fetchTopRankers</a:t>
            </a:r>
            <a:r>
              <a:rPr lang="en-US" altLang="ja-JP" dirty="0" smtClean="0"/>
              <a:t>(){</a:t>
            </a:r>
          </a:p>
          <a:p>
            <a:endParaRPr lang="en-US" altLang="ja-JP" dirty="0"/>
          </a:p>
          <a:p>
            <a:r>
              <a:rPr lang="en-US" altLang="ja-JP" dirty="0" smtClean="0"/>
              <a:t>// </a:t>
            </a:r>
            <a:r>
              <a:rPr lang="ja-JP" altLang="en-US" dirty="0"/>
              <a:t>データストアの「</a:t>
            </a:r>
            <a:r>
              <a:rPr lang="en-US" altLang="ja-JP" dirty="0" err="1"/>
              <a:t>HighScore</a:t>
            </a:r>
            <a:r>
              <a:rPr lang="ja-JP" altLang="en-US" dirty="0"/>
              <a:t>」クラスから検索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NCMBQuery</a:t>
            </a:r>
            <a:r>
              <a:rPr lang="en-US" altLang="ja-JP" dirty="0" smtClean="0"/>
              <a:t>&lt;</a:t>
            </a:r>
            <a:r>
              <a:rPr lang="en-US" altLang="ja-JP" dirty="0" err="1" smtClean="0"/>
              <a:t>NCMBObject</a:t>
            </a:r>
            <a:r>
              <a:rPr lang="en-US" altLang="ja-JP" dirty="0"/>
              <a:t>&gt; query = new </a:t>
            </a:r>
            <a:r>
              <a:rPr lang="en-US" altLang="ja-JP" dirty="0" err="1"/>
              <a:t>NCMBQuery</a:t>
            </a:r>
            <a:r>
              <a:rPr lang="en-US" altLang="ja-JP" dirty="0"/>
              <a:t>&lt;</a:t>
            </a:r>
            <a:r>
              <a:rPr lang="en-US" altLang="ja-JP" dirty="0" err="1"/>
              <a:t>NCMBObject</a:t>
            </a:r>
            <a:r>
              <a:rPr lang="en-US" altLang="ja-JP" dirty="0"/>
              <a:t>&gt; </a:t>
            </a:r>
            <a:r>
              <a:rPr lang="en-US" altLang="ja-JP" dirty="0" smtClean="0"/>
              <a:t>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query.OrderByDescending</a:t>
            </a:r>
            <a:r>
              <a:rPr lang="en-US" altLang="ja-JP" dirty="0" smtClean="0"/>
              <a:t> 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query.Limit</a:t>
            </a:r>
            <a:r>
              <a:rPr lang="en-US" altLang="ja-JP" dirty="0" smtClean="0"/>
              <a:t> </a:t>
            </a:r>
            <a:r>
              <a:rPr lang="en-US" altLang="ja-JP" dirty="0"/>
              <a:t>= 5</a:t>
            </a:r>
            <a:r>
              <a:rPr lang="en-US" altLang="ja-JP" dirty="0" smtClean="0"/>
              <a:t>;</a:t>
            </a:r>
            <a:r>
              <a:rPr lang="ja-JP" altLang="en-US" dirty="0" smtClean="0"/>
              <a:t>　</a:t>
            </a:r>
          </a:p>
        </p:txBody>
      </p:sp>
      <p:sp>
        <p:nvSpPr>
          <p:cNvPr id="7" name="四角形吹き出し 6"/>
          <p:cNvSpPr/>
          <p:nvPr/>
        </p:nvSpPr>
        <p:spPr>
          <a:xfrm>
            <a:off x="4139952" y="2420888"/>
            <a:ext cx="4730824" cy="681998"/>
          </a:xfrm>
          <a:prstGeom prst="wedgeRectCallout">
            <a:avLst>
              <a:gd name="adj1" fmla="val -12496"/>
              <a:gd name="adj2" fmla="val 671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スコアを保存している</a:t>
            </a:r>
            <a:r>
              <a:rPr lang="en-US" altLang="ja-JP" dirty="0" smtClean="0">
                <a:solidFill>
                  <a:schemeClr val="tx1"/>
                </a:solidFill>
              </a:rPr>
              <a:t>Score</a:t>
            </a:r>
            <a:r>
              <a:rPr lang="ja-JP" altLang="en-US" dirty="0" smtClean="0">
                <a:solidFill>
                  <a:schemeClr val="tx1"/>
                </a:solidFill>
              </a:rPr>
              <a:t>クラスを操作する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クエリの作成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4669160" y="4043146"/>
            <a:ext cx="3672408" cy="681998"/>
          </a:xfrm>
          <a:prstGeom prst="wedgeRectCallout">
            <a:avLst>
              <a:gd name="adj1" fmla="val -54884"/>
              <a:gd name="adj2" fmla="val -6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score</a:t>
            </a:r>
            <a:r>
              <a:rPr lang="ja-JP" altLang="en-US" dirty="0" smtClean="0">
                <a:solidFill>
                  <a:schemeClr val="tx1"/>
                </a:solidFill>
              </a:rPr>
              <a:t>カラムを降順に並び替えて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引き出すよう設定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555776" y="5604100"/>
            <a:ext cx="3672408" cy="681998"/>
          </a:xfrm>
          <a:prstGeom prst="wedgeRectCallout">
            <a:avLst>
              <a:gd name="adj1" fmla="val -61524"/>
              <a:gd name="adj2" fmla="val -467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dirty="0" smtClean="0">
                <a:solidFill>
                  <a:schemeClr val="tx1"/>
                </a:solidFill>
              </a:rPr>
              <a:t>個だけ取り出すように設定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query.FindAsync</a:t>
            </a:r>
            <a:r>
              <a:rPr lang="en-US" altLang="ja-JP" dirty="0" smtClean="0"/>
              <a:t> ((List&lt;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&gt;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 ,</a:t>
            </a:r>
            <a:r>
              <a:rPr lang="en-US" altLang="ja-JP" dirty="0" err="1" smtClean="0"/>
              <a:t>NCMBException</a:t>
            </a:r>
            <a:r>
              <a:rPr lang="en-US" altLang="ja-JP" dirty="0" smtClean="0"/>
              <a:t> e) =&gt; {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	if (e != null) {//</a:t>
            </a:r>
            <a:r>
              <a:rPr lang="ja-JP" altLang="en-US" dirty="0" smtClean="0"/>
              <a:t>検索失敗時の処理</a:t>
            </a:r>
          </a:p>
          <a:p>
            <a:r>
              <a:rPr lang="en-US" altLang="ja-JP" dirty="0" smtClean="0"/>
              <a:t>	} else {//</a:t>
            </a:r>
            <a:r>
              <a:rPr lang="ja-JP" altLang="en-US" dirty="0" smtClean="0"/>
              <a:t>検索成功時の処理</a:t>
            </a:r>
          </a:p>
          <a:p>
            <a:r>
              <a:rPr lang="en-US" altLang="ja-JP" dirty="0" smtClean="0"/>
              <a:t>		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 list = new 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&gt;();</a:t>
            </a:r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foreach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) {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		string t = </a:t>
            </a:r>
            <a:r>
              <a:rPr lang="en-US" altLang="ja-JP" dirty="0" err="1" smtClean="0"/>
              <a:t>System.Convert.ToString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obj</a:t>
            </a:r>
            <a:r>
              <a:rPr lang="en-US" altLang="ja-JP" dirty="0"/>
              <a:t>[" time "]);</a:t>
            </a:r>
            <a:endParaRPr lang="en-US" altLang="ja-JP" dirty="0" smtClean="0"/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list.Add</a:t>
            </a:r>
            <a:r>
              <a:rPr lang="en-US" altLang="ja-JP" dirty="0"/>
              <a:t>( new Rankers( t</a:t>
            </a:r>
            <a:r>
              <a:rPr lang="en-US" altLang="ja-JP" dirty="0" smtClean="0"/>
              <a:t> </a:t>
            </a:r>
            <a:r>
              <a:rPr lang="en-US" altLang="ja-JP" dirty="0"/>
              <a:t>) </a:t>
            </a:r>
            <a:r>
              <a:rPr lang="en-US" altLang="ja-JP" dirty="0" smtClean="0"/>
              <a:t>);</a:t>
            </a:r>
          </a:p>
          <a:p>
            <a:r>
              <a:rPr lang="en-US" altLang="ja-JP" dirty="0" smtClean="0"/>
              <a:t>----</a:t>
            </a:r>
            <a:r>
              <a:rPr lang="ja-JP" altLang="en-US" dirty="0" smtClean="0"/>
              <a:t>以下省略</a:t>
            </a:r>
            <a:r>
              <a:rPr lang="en-US" altLang="ja-JP" dirty="0" smtClean="0"/>
              <a:t>----</a:t>
            </a:r>
            <a:endParaRPr lang="en-US" altLang="ja-JP" dirty="0"/>
          </a:p>
        </p:txBody>
      </p:sp>
      <p:sp>
        <p:nvSpPr>
          <p:cNvPr id="6" name="四角形吹き出し 5"/>
          <p:cNvSpPr/>
          <p:nvPr/>
        </p:nvSpPr>
        <p:spPr>
          <a:xfrm>
            <a:off x="3851920" y="1872958"/>
            <a:ext cx="3456384" cy="340999"/>
          </a:xfrm>
          <a:prstGeom prst="wedgeRectCallout">
            <a:avLst>
              <a:gd name="adj1" fmla="val -31825"/>
              <a:gd name="adj2" fmla="val -892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スコアと名前を引き出す操作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1979712" y="3547192"/>
            <a:ext cx="5040560" cy="554932"/>
          </a:xfrm>
          <a:prstGeom prst="wedgeRectCallout">
            <a:avLst>
              <a:gd name="adj1" fmla="val 24866"/>
              <a:gd name="adj2" fmla="val 775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引き出したオブジェクトから</a:t>
            </a:r>
            <a:r>
              <a:rPr kumimoji="1" lang="en-US" altLang="ja-JP" dirty="0" smtClean="0">
                <a:solidFill>
                  <a:schemeClr val="tx1"/>
                </a:solidFill>
              </a:rPr>
              <a:t>name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だけを</a:t>
            </a:r>
            <a:r>
              <a:rPr kumimoji="1" lang="ja-JP" altLang="en-US" dirty="0" smtClean="0">
                <a:solidFill>
                  <a:schemeClr val="tx1"/>
                </a:solidFill>
              </a:rPr>
              <a:t>取り出す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960203" y="4587758"/>
            <a:ext cx="1728192" cy="1563206"/>
          </a:xfrm>
          <a:prstGeom prst="wedgeRectCallout">
            <a:avLst>
              <a:gd name="adj1" fmla="val 79212"/>
              <a:gd name="adj2" fmla="val -33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</a:t>
            </a:r>
            <a:r>
              <a:rPr lang="en-US" altLang="ja-JP" dirty="0" smtClean="0">
                <a:solidFill>
                  <a:schemeClr val="tx1"/>
                </a:solidFill>
              </a:rPr>
              <a:t>Rankers</a:t>
            </a:r>
            <a:r>
              <a:rPr lang="ja-JP" altLang="en-US" dirty="0" smtClean="0">
                <a:solidFill>
                  <a:schemeClr val="tx1"/>
                </a:solidFill>
              </a:rPr>
              <a:t>クラスに保存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700" dirty="0" smtClean="0"/>
              <a:t>どうやって</a:t>
            </a:r>
            <a:r>
              <a:rPr lang="en-US" altLang="ja-JP" sz="2700" dirty="0" err="1" smtClean="0"/>
              <a:t>LeaderBoard.cs</a:t>
            </a:r>
            <a:r>
              <a:rPr lang="ja-JP" altLang="en-US" sz="2700" dirty="0" smtClean="0"/>
              <a:t>の</a:t>
            </a:r>
            <a:r>
              <a:rPr lang="ja-JP" altLang="en-US" sz="2400" dirty="0"/>
              <a:t>メソッド</a:t>
            </a:r>
            <a:r>
              <a:rPr lang="ja-JP" altLang="en-US" sz="2700" dirty="0" smtClean="0"/>
              <a:t>を呼び出すか</a:t>
            </a:r>
            <a:r>
              <a:rPr lang="en-US" altLang="ja-JP" sz="2700" dirty="0" smtClean="0"/>
              <a:t>?</a:t>
            </a:r>
            <a:endParaRPr kumimoji="1" lang="ja-JP" altLang="en-US" sz="2700" dirty="0"/>
          </a:p>
        </p:txBody>
      </p:sp>
      <p:sp>
        <p:nvSpPr>
          <p:cNvPr id="4" name="正方形/長方形 3"/>
          <p:cNvSpPr/>
          <p:nvPr/>
        </p:nvSpPr>
        <p:spPr>
          <a:xfrm>
            <a:off x="883951" y="3478853"/>
            <a:ext cx="7644245" cy="2173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65845" y="1916832"/>
            <a:ext cx="76547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今回、</a:t>
            </a:r>
            <a:r>
              <a:rPr lang="en-US" altLang="ja-JP" sz="2000" dirty="0" err="1" smtClean="0"/>
              <a:t>LederBoard.cs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存しない形で実装しています。</a:t>
            </a:r>
            <a:endParaRPr lang="en-US" altLang="ja-JP" sz="2000" dirty="0" smtClean="0"/>
          </a:p>
          <a:p>
            <a:r>
              <a:rPr lang="ja-JP" altLang="en-US" sz="2000" dirty="0"/>
              <a:t>開発状態</a:t>
            </a:r>
            <a:r>
              <a:rPr lang="ja-JP" altLang="en-US" sz="2000" dirty="0" smtClean="0"/>
              <a:t>に</a:t>
            </a:r>
            <a:r>
              <a:rPr lang="ja-JP" altLang="en-US" sz="2000" dirty="0"/>
              <a:t>よって</a:t>
            </a:r>
            <a:r>
              <a:rPr lang="ja-JP" altLang="en-US" sz="2000" dirty="0" smtClean="0"/>
              <a:t>はこのように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存しない形で実装することもある</a:t>
            </a:r>
            <a:r>
              <a:rPr lang="ja-JP" altLang="en-US" sz="2000" dirty="0"/>
              <a:t>かと思います</a:t>
            </a:r>
            <a:r>
              <a:rPr lang="ja-JP" altLang="en-US" sz="2000" dirty="0" smtClean="0"/>
              <a:t>ので</a:t>
            </a:r>
            <a:endParaRPr lang="en-US" altLang="ja-JP" sz="2000" dirty="0" smtClean="0"/>
          </a:p>
          <a:p>
            <a:r>
              <a:rPr lang="ja-JP" altLang="en-US" sz="2000" dirty="0" smtClean="0"/>
              <a:t>その場合のメソッドの呼び出し方についても記載しておきます</a:t>
            </a:r>
            <a:endParaRPr lang="en-US" altLang="ja-JP" sz="2000" dirty="0"/>
          </a:p>
        </p:txBody>
      </p:sp>
      <p:sp>
        <p:nvSpPr>
          <p:cNvPr id="10" name="正方形/長方形 9"/>
          <p:cNvSpPr/>
          <p:nvPr/>
        </p:nvSpPr>
        <p:spPr>
          <a:xfrm>
            <a:off x="917839" y="3515837"/>
            <a:ext cx="76547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en-US" altLang="ja-JP" dirty="0" err="1"/>
              <a:t>lBoard</a:t>
            </a:r>
            <a:r>
              <a:rPr lang="en-US" altLang="ja-JP" dirty="0" smtClean="0"/>
              <a:t>;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lBoard</a:t>
            </a:r>
            <a:r>
              <a:rPr lang="en-US" altLang="ja-JP" dirty="0"/>
              <a:t> = new </a:t>
            </a:r>
            <a:r>
              <a:rPr lang="en-US" altLang="ja-JP" dirty="0" err="1"/>
              <a:t>LeaderBoard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en-US" altLang="ja-JP" dirty="0"/>
              <a:t> </a:t>
            </a:r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ja-JP" altLang="en-US" dirty="0" smtClean="0"/>
              <a:t>クラスのインスタンス生成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/>
              <a:t>lBoard.fetchTopRankers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ja-JP" altLang="en-US" dirty="0" smtClean="0"/>
              <a:t>メソッドの呼び出し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82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9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ハンズオン前の準備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mobile backend</a:t>
            </a:r>
            <a:r>
              <a:rPr kumimoji="1" lang="ja-JP" altLang="en-US" dirty="0" smtClean="0"/>
              <a:t>の登録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本日のサンプルのダウンロード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smtClean="0"/>
              <a:t>ちゃん、</a:t>
            </a:r>
            <a:r>
              <a:rPr lang="en-US" altLang="ja-JP" dirty="0"/>
              <a:t> Japanese Otaku City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2050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2702"/>
            <a:ext cx="1695712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umisato\Desktop\キャプチャ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5865"/>
            <a:ext cx="6362700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884388" y="1131539"/>
            <a:ext cx="7270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現状こんなピンクですが</a:t>
            </a:r>
            <a:r>
              <a:rPr kumimoji="1" lang="en-US" altLang="ja-JP" dirty="0" smtClean="0"/>
              <a:t>…</a:t>
            </a:r>
          </a:p>
          <a:p>
            <a:r>
              <a:rPr lang="en-US" altLang="ja-JP" dirty="0" smtClean="0"/>
              <a:t>005339_08932_25_14&gt;Models</a:t>
            </a:r>
            <a:r>
              <a:rPr lang="ja-JP" altLang="en-US" dirty="0" smtClean="0"/>
              <a:t>内の　</a:t>
            </a:r>
            <a:r>
              <a:rPr lang="en-US" altLang="ja-JP" dirty="0" err="1" smtClean="0"/>
              <a:t>PQ_Rmake</a:t>
            </a:r>
            <a:r>
              <a:rPr lang="en-US" altLang="ja-JP" dirty="0" smtClean="0"/>
              <a:t>_ </a:t>
            </a:r>
            <a:r>
              <a:rPr kumimoji="1" lang="en-US" altLang="ja-JP" dirty="0" smtClean="0"/>
              <a:t>AKIHABAR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インスペクタ　</a:t>
            </a:r>
            <a:r>
              <a:rPr kumimoji="1" lang="en-US" altLang="ja-JP" dirty="0" smtClean="0"/>
              <a:t>Materials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Material Naming </a:t>
            </a:r>
            <a:r>
              <a:rPr lang="ja-JP" altLang="en-US" dirty="0" smtClean="0"/>
              <a:t>を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smtClean="0"/>
              <a:t>From Model’s Material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Model </a:t>
            </a:r>
            <a:r>
              <a:rPr lang="en-US" altLang="ja-JP" dirty="0" err="1" smtClean="0"/>
              <a:t>Name+Modeli’s</a:t>
            </a:r>
            <a:r>
              <a:rPr lang="en-US" altLang="ja-JP" dirty="0" smtClean="0"/>
              <a:t> Material</a:t>
            </a:r>
            <a:r>
              <a:rPr lang="ja-JP" altLang="en-US" dirty="0" smtClean="0"/>
              <a:t>」に変更</a:t>
            </a:r>
            <a:endParaRPr lang="en-US" altLang="ja-JP" dirty="0" smtClean="0"/>
          </a:p>
          <a:p>
            <a:r>
              <a:rPr kumimoji="1" lang="ja-JP" altLang="en-US" dirty="0" smtClean="0"/>
              <a:t>その後　</a:t>
            </a:r>
            <a:r>
              <a:rPr lang="en-US" altLang="ja-JP" dirty="0" smtClean="0"/>
              <a:t>005339_08932_25_14&gt;</a:t>
            </a:r>
            <a:r>
              <a:rPr kumimoji="1" lang="en-US" altLang="ja-JP" dirty="0" smtClean="0"/>
              <a:t>Textures</a:t>
            </a:r>
            <a:r>
              <a:rPr kumimoji="1" lang="ja-JP" altLang="en-US" dirty="0" smtClean="0"/>
              <a:t>の</a:t>
            </a:r>
            <a:r>
              <a:rPr lang="en-US" altLang="ja-JP" dirty="0" smtClean="0"/>
              <a:t>00_TexturesPlus</a:t>
            </a:r>
            <a:r>
              <a:rPr lang="ja-JP" altLang="en-US" dirty="0" smtClean="0"/>
              <a:t>をクリックすると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Unapplied</a:t>
            </a:r>
            <a:r>
              <a:rPr lang="ja-JP" altLang="en-US" dirty="0" smtClean="0"/>
              <a:t> </a:t>
            </a:r>
            <a:r>
              <a:rPr kumimoji="1" lang="en-US" altLang="ja-JP" dirty="0" smtClean="0"/>
              <a:t>import Settings</a:t>
            </a:r>
            <a:r>
              <a:rPr kumimoji="1" lang="ja-JP" altLang="en-US" dirty="0" smtClean="0"/>
              <a:t>」というアラートがでるので</a:t>
            </a:r>
            <a:r>
              <a:rPr kumimoji="1" lang="en-US" altLang="ja-JP" dirty="0" smtClean="0"/>
              <a:t>Apply</a:t>
            </a:r>
            <a:r>
              <a:rPr kumimoji="1" lang="ja-JP" altLang="en-US" dirty="0" smtClean="0"/>
              <a:t>すると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2052" name="Picture 4" descr="C:\Users\fumisato\Desktop\キャプチャ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70575"/>
            <a:ext cx="16936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2051720" y="5184910"/>
            <a:ext cx="538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カラーに</a:t>
            </a:r>
            <a:r>
              <a:rPr lang="ja-JP" altLang="en-US" dirty="0" smtClean="0"/>
              <a:t>なります</a:t>
            </a:r>
            <a:endParaRPr lang="en-US" altLang="ja-JP" dirty="0" smtClean="0"/>
          </a:p>
          <a:p>
            <a:r>
              <a:rPr kumimoji="1" lang="ja-JP" altLang="en-US" dirty="0"/>
              <a:t>なぜこうなるの</a:t>
            </a:r>
            <a:r>
              <a:rPr kumimoji="1" lang="ja-JP" altLang="en-US" dirty="0" smtClean="0"/>
              <a:t>か？</a:t>
            </a:r>
            <a:endParaRPr kumimoji="1" lang="en-US" altLang="ja-JP" dirty="0" smtClean="0"/>
          </a:p>
          <a:p>
            <a:r>
              <a:rPr lang="ja-JP" altLang="en-US" dirty="0"/>
              <a:t>まったくわからない</a:t>
            </a:r>
            <a:r>
              <a:rPr lang="ja-JP" altLang="en-US" dirty="0" smtClean="0"/>
              <a:t>ので非公式な方法とご認識ください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64714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スマホと</a:t>
            </a:r>
            <a:r>
              <a:rPr lang="en-US" altLang="ja-JP" dirty="0" err="1" smtClean="0"/>
              <a:t>MainCamera</a:t>
            </a:r>
            <a:r>
              <a:rPr lang="ja-JP" altLang="en-US" dirty="0" smtClean="0"/>
              <a:t>の傾きの同期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1036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ハコスコで行うことを想定しているのでスマホの傾きと</a:t>
            </a:r>
            <a:r>
              <a:rPr lang="en-US" altLang="ja-JP" sz="1800" dirty="0" err="1"/>
              <a:t>MainCamera</a:t>
            </a:r>
            <a:r>
              <a:rPr lang="ja-JP" altLang="en-US" sz="1800" dirty="0" smtClean="0"/>
              <a:t>の傾きを同期させています同期させているロジックが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</a:t>
            </a:r>
            <a:r>
              <a:rPr lang="ja-JP" altLang="en-US" sz="1800" dirty="0"/>
              <a:t>の</a:t>
            </a:r>
            <a:r>
              <a:rPr lang="en-US" altLang="ja-JP" sz="1800" dirty="0" err="1" smtClean="0"/>
              <a:t>MyCameraCotroller.cs</a:t>
            </a:r>
            <a:r>
              <a:rPr lang="ja-JP" altLang="en-US" sz="1800" dirty="0" smtClean="0"/>
              <a:t>　です</a:t>
            </a:r>
            <a:endParaRPr kumimoji="1" lang="ja-JP" altLang="en-US" sz="1800" dirty="0"/>
          </a:p>
        </p:txBody>
      </p:sp>
      <p:sp>
        <p:nvSpPr>
          <p:cNvPr id="4" name="正方形/長方形 3"/>
          <p:cNvSpPr/>
          <p:nvPr/>
        </p:nvSpPr>
        <p:spPr>
          <a:xfrm>
            <a:off x="539552" y="2948166"/>
            <a:ext cx="7920880" cy="2497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>
                <a:solidFill>
                  <a:schemeClr val="tx1"/>
                </a:solidFill>
              </a:rPr>
              <a:t> = true;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if </a:t>
            </a:r>
            <a:r>
              <a:rPr lang="en-US" altLang="ja-JP" sz="1600" dirty="0">
                <a:solidFill>
                  <a:schemeClr val="tx1"/>
                </a:solidFill>
              </a:rPr>
              <a:t>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Quaternion </a:t>
            </a:r>
            <a:r>
              <a:rPr lang="en-US" altLang="ja-JP" sz="1600" dirty="0">
                <a:solidFill>
                  <a:schemeClr val="tx1"/>
                </a:solidFill>
              </a:rPr>
              <a:t>gyro = </a:t>
            </a:r>
            <a:r>
              <a:rPr lang="en-US" altLang="ja-JP" sz="1600" dirty="0" err="1">
                <a:solidFill>
                  <a:schemeClr val="tx1"/>
                </a:solidFill>
              </a:rPr>
              <a:t>Input.gyro.attitude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 =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(90, 0, 0) * (new Quaternion(-gyro.x,-</a:t>
            </a:r>
            <a:r>
              <a:rPr lang="en-US" altLang="ja-JP" sz="1600" dirty="0" err="1">
                <a:solidFill>
                  <a:schemeClr val="tx1"/>
                </a:solidFill>
              </a:rPr>
              <a:t>gyro.y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gyro.z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gyro.w</a:t>
            </a:r>
            <a:r>
              <a:rPr lang="en-US" altLang="ja-JP" sz="1600" dirty="0" smtClean="0">
                <a:solidFill>
                  <a:schemeClr val="tx1"/>
                </a:solidFill>
              </a:rPr>
              <a:t>));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//</a:t>
            </a:r>
            <a:r>
              <a:rPr lang="ja-JP" altLang="en-US" sz="1600" dirty="0">
                <a:solidFill>
                  <a:schemeClr val="tx1"/>
                </a:solidFill>
              </a:rPr>
              <a:t>最初に見ていた向きとゲームの進行方向を合わせる</a:t>
            </a: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578351"/>
            <a:ext cx="339554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MyCameraController</a:t>
            </a:r>
            <a:r>
              <a:rPr lang="en-US" altLang="ja-JP" dirty="0" err="1" smtClean="0"/>
              <a:t>.cs</a:t>
            </a:r>
            <a:r>
              <a:rPr lang="en-US" altLang="ja-JP" dirty="0" smtClean="0"/>
              <a:t>  Update</a:t>
            </a:r>
            <a:r>
              <a:rPr lang="ja-JP" altLang="en-US" dirty="0"/>
              <a:t>内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067944" y="3365666"/>
            <a:ext cx="2719074" cy="396044"/>
          </a:xfrm>
          <a:prstGeom prst="wedgeRoundRectCallout">
            <a:avLst>
              <a:gd name="adj1" fmla="val -57209"/>
              <a:gd name="adj2" fmla="val 394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</a:t>
            </a:r>
            <a:r>
              <a:rPr lang="ja-JP" altLang="en-US" dirty="0">
                <a:solidFill>
                  <a:schemeClr val="tx1"/>
                </a:solidFill>
              </a:rPr>
              <a:t>を取得する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6443636" y="4581128"/>
            <a:ext cx="2719074" cy="612068"/>
          </a:xfrm>
          <a:prstGeom prst="wedgeRoundRectCallout">
            <a:avLst>
              <a:gd name="adj1" fmla="val -37428"/>
              <a:gd name="adj2" fmla="val -6963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ジャイロの値とカメラの傾きを同期させる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860032" y="5452338"/>
            <a:ext cx="2719074" cy="612068"/>
          </a:xfrm>
          <a:prstGeom prst="wedgeRoundRectCallout">
            <a:avLst>
              <a:gd name="adj1" fmla="val -32977"/>
              <a:gd name="adj2" fmla="val -9160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次のページにて解説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21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start_gyro.y</a:t>
            </a:r>
            <a:r>
              <a:rPr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err="1" smtClean="0"/>
              <a:t>start_gyro</a:t>
            </a:r>
            <a:r>
              <a:rPr lang="ja-JP" altLang="en-US" sz="1800" dirty="0" smtClean="0"/>
              <a:t>は「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シーン」で「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ボタン」をタップしたときに取得している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ジャイロの値です。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err="1" smtClean="0"/>
              <a:t>MyCameraController.cs</a:t>
            </a:r>
            <a:r>
              <a:rPr lang="ja-JP" altLang="en-US" sz="1800" dirty="0" smtClean="0"/>
              <a:t>この値を利用し</a:t>
            </a:r>
            <a:endParaRPr lang="en-US" altLang="ja-JP" sz="18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534362" y="2821669"/>
            <a:ext cx="7920880" cy="397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31785" y="3356992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としているのは、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ゲームのユーザーが正面だと思う向きと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ゲームの進行方向を合わせるためです、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もしこの一行がないと、ユーザーの向いている向きと関係なく、ジャイロの</a:t>
            </a:r>
            <a:r>
              <a:rPr lang="en-US" altLang="ja-JP" sz="1800" dirty="0" smtClean="0"/>
              <a:t>y</a:t>
            </a:r>
            <a:r>
              <a:rPr lang="ja-JP" altLang="en-US" sz="1800" dirty="0" smtClean="0"/>
              <a:t>軸の値が</a:t>
            </a:r>
            <a:r>
              <a:rPr lang="en-US" altLang="ja-JP" sz="1800" dirty="0" smtClean="0"/>
              <a:t>0°</a:t>
            </a:r>
            <a:r>
              <a:rPr lang="ja-JP" altLang="en-US" sz="1800" dirty="0" smtClean="0"/>
              <a:t>のときをゲームの進行方向としてしまいます。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2282666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ゴールしたことを検知する方法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0916" y="5119918"/>
            <a:ext cx="8338628" cy="1036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Goal</a:t>
            </a:r>
            <a:r>
              <a:rPr lang="ja-JP" altLang="en-US" sz="1800" dirty="0" smtClean="0"/>
              <a:t>」</a:t>
            </a:r>
            <a:r>
              <a:rPr lang="en-US" altLang="ja-JP" sz="1800" dirty="0" smtClean="0"/>
              <a:t>object</a:t>
            </a:r>
            <a:r>
              <a:rPr lang="ja-JP" altLang="en-US" sz="1800" dirty="0" smtClean="0"/>
              <a:t>に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が接触した際に“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”というメッセージを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発行するようにし、</a:t>
            </a:r>
            <a:r>
              <a:rPr lang="en-US" altLang="ja-JP" sz="1800" dirty="0" err="1" smtClean="0"/>
              <a:t>UntiyChan</a:t>
            </a:r>
            <a:r>
              <a:rPr lang="ja-JP" altLang="en-US" sz="1800" dirty="0" smtClean="0"/>
              <a:t>にアタッチされている各ロジックの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メソッドが作動する</a:t>
            </a:r>
            <a:r>
              <a:rPr lang="ja-JP" altLang="en-US" sz="1800" dirty="0"/>
              <a:t>ように</a:t>
            </a:r>
            <a:r>
              <a:rPr lang="ja-JP" altLang="en-US" sz="1800" dirty="0" smtClean="0"/>
              <a:t>しています。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それにより経過時間のサーバーへの保存やアニメーションの切り替えが行えています</a:t>
            </a:r>
            <a:endParaRPr lang="en-US" altLang="ja-JP" sz="1800" dirty="0" smtClean="0"/>
          </a:p>
          <a:p>
            <a:pPr marL="0" indent="0">
              <a:buNone/>
            </a:pPr>
            <a:endParaRPr kumimoji="1" lang="ja-JP" altLang="en-US" sz="1800" dirty="0"/>
          </a:p>
        </p:txBody>
      </p:sp>
      <p:sp>
        <p:nvSpPr>
          <p:cNvPr id="5" name="正方形/長方形 4"/>
          <p:cNvSpPr/>
          <p:nvPr/>
        </p:nvSpPr>
        <p:spPr>
          <a:xfrm>
            <a:off x="539552" y="2574679"/>
            <a:ext cx="7920880" cy="2510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>
                <a:solidFill>
                  <a:schemeClr val="tx1"/>
                </a:solidFill>
              </a:rPr>
              <a:t>void </a:t>
            </a:r>
            <a:r>
              <a:rPr lang="en-US" altLang="ja-JP" sz="1600" dirty="0" err="1">
                <a:solidFill>
                  <a:schemeClr val="tx1"/>
                </a:solidFill>
              </a:rPr>
              <a:t>OnTriggerStay</a:t>
            </a:r>
            <a:r>
              <a:rPr lang="en-US" altLang="ja-JP" sz="1600" dirty="0">
                <a:solidFill>
                  <a:schemeClr val="tx1"/>
                </a:solidFill>
              </a:rPr>
              <a:t> (Collider col){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if(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callbackActive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== false){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//</a:t>
            </a:r>
            <a:r>
              <a:rPr lang="en-US" altLang="ja-JP" sz="1600" dirty="0">
                <a:solidFill>
                  <a:schemeClr val="tx1"/>
                </a:solidFill>
              </a:rPr>
              <a:t>Unity</a:t>
            </a:r>
            <a:r>
              <a:rPr lang="ja-JP" altLang="en-US" sz="1600" dirty="0" err="1">
                <a:solidFill>
                  <a:schemeClr val="tx1"/>
                </a:solidFill>
              </a:rPr>
              <a:t>ちゃん</a:t>
            </a:r>
            <a:r>
              <a:rPr lang="ja-JP" altLang="en-US" sz="1600" dirty="0">
                <a:solidFill>
                  <a:schemeClr val="tx1"/>
                </a:solidFill>
              </a:rPr>
              <a:t>が</a:t>
            </a:r>
            <a:r>
              <a:rPr lang="en-US" altLang="ja-JP" sz="1600" dirty="0">
                <a:solidFill>
                  <a:schemeClr val="tx1"/>
                </a:solidFill>
              </a:rPr>
              <a:t>Goal</a:t>
            </a:r>
            <a:r>
              <a:rPr lang="ja-JP" altLang="en-US" sz="1600" dirty="0">
                <a:solidFill>
                  <a:schemeClr val="tx1"/>
                </a:solidFill>
              </a:rPr>
              <a:t>に</a:t>
            </a:r>
            <a:r>
              <a:rPr lang="ja-JP" altLang="en-US" sz="1600" dirty="0" smtClean="0">
                <a:solidFill>
                  <a:schemeClr val="tx1"/>
                </a:solidFill>
              </a:rPr>
              <a:t>ついたら各スクリプト</a:t>
            </a:r>
            <a:r>
              <a:rPr lang="ja-JP" altLang="en-US" sz="1600" dirty="0">
                <a:solidFill>
                  <a:schemeClr val="tx1"/>
                </a:solidFill>
              </a:rPr>
              <a:t>の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ja-JP" altLang="en-US" sz="1600" dirty="0">
                <a:solidFill>
                  <a:schemeClr val="tx1"/>
                </a:solidFill>
              </a:rPr>
              <a:t>を作動させる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if(col.name </a:t>
            </a:r>
            <a:r>
              <a:rPr lang="en-US" altLang="ja-JP" sz="1600" dirty="0">
                <a:solidFill>
                  <a:schemeClr val="tx1"/>
                </a:solidFill>
              </a:rPr>
              <a:t>== "Goal"){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gameObject.SendMessage</a:t>
            </a:r>
            <a:r>
              <a:rPr lang="en-US" altLang="ja-JP" sz="1600" dirty="0">
                <a:solidFill>
                  <a:schemeClr val="tx1"/>
                </a:solidFill>
              </a:rPr>
              <a:t>("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en-US" altLang="ja-JP" sz="1600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2204864"/>
            <a:ext cx="189455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CollisionDetect.cs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19944" y="1565176"/>
            <a:ext cx="8229600" cy="103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今回、ゴールしたことを検知するロジックは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内の</a:t>
            </a:r>
            <a:r>
              <a:rPr lang="en-US" altLang="ja-JP" sz="1800" dirty="0" err="1" smtClean="0"/>
              <a:t>CollisionDetect.cs</a:t>
            </a:r>
            <a:r>
              <a:rPr lang="ja-JP" altLang="en-US" sz="1800" dirty="0" smtClean="0"/>
              <a:t>で記述しています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73481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924944"/>
            <a:ext cx="7772400" cy="259471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本日はお越しいただき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ありがとうございました！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2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marL="0" indent="0"/>
            <a:r>
              <a:rPr lang="en-US" altLang="ja-JP" dirty="0"/>
              <a:t>mobile backend</a:t>
            </a:r>
            <a:r>
              <a:rPr lang="ja-JP" altLang="en-US" dirty="0"/>
              <a:t>の登録</a:t>
            </a:r>
            <a:endParaRPr lang="en-US" altLang="ja-JP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463693506"/>
              </p:ext>
            </p:extLst>
          </p:nvPr>
        </p:nvGraphicFramePr>
        <p:xfrm>
          <a:off x="28026" y="1484784"/>
          <a:ext cx="4759998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6762563" y="63093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/>
              <a:t>niftyID</a:t>
            </a:r>
            <a:r>
              <a:rPr lang="ja-JP" altLang="en-US" dirty="0" smtClean="0"/>
              <a:t>取得画面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46132" y="8530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お申込みページ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5068586" y="1222414"/>
            <a:ext cx="2959159" cy="3880104"/>
          </a:xfrm>
          <a:prstGeom prst="rect">
            <a:avLst/>
          </a:prstGeom>
        </p:spPr>
      </p:pic>
      <p:pic>
        <p:nvPicPr>
          <p:cNvPr id="11" name="Picture 2" descr="C:\Users\fumisato\Documents\ハンズオン\niftyId取得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87" y="3536612"/>
            <a:ext cx="2634314" cy="26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046620" y="2610838"/>
            <a:ext cx="1466193" cy="248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7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本日のサンプルの</a:t>
            </a:r>
            <a:r>
              <a:rPr kumimoji="1" lang="en-US" altLang="ja-JP" dirty="0" smtClean="0"/>
              <a:t>DL</a:t>
            </a:r>
            <a:endParaRPr kumimoji="1" lang="ja-JP" altLang="en-US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279683152"/>
              </p:ext>
            </p:extLst>
          </p:nvPr>
        </p:nvGraphicFramePr>
        <p:xfrm>
          <a:off x="251520" y="1124744"/>
          <a:ext cx="7560840" cy="456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7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Unity</a:t>
            </a:r>
            <a:r>
              <a:rPr lang="ja-JP" altLang="en-US" dirty="0"/>
              <a:t>ちゃん</a:t>
            </a:r>
            <a:r>
              <a:rPr lang="ja-JP" altLang="en-US" dirty="0" smtClean="0"/>
              <a:t>、</a:t>
            </a:r>
            <a:r>
              <a:rPr lang="en-US" altLang="ja-JP" dirty="0" smtClean="0"/>
              <a:t>Japanes</a:t>
            </a:r>
            <a:r>
              <a:rPr lang="en-US" altLang="ja-JP" dirty="0"/>
              <a:t>e</a:t>
            </a:r>
            <a:r>
              <a:rPr lang="en-US" altLang="ja-JP" dirty="0" smtClean="0"/>
              <a:t> </a:t>
            </a:r>
            <a:r>
              <a:rPr lang="en-US" altLang="ja-JP" dirty="0"/>
              <a:t>Otaku City</a:t>
            </a:r>
            <a:r>
              <a:rPr lang="ja-JP" altLang="en-US" dirty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89248" y="3429000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hlinkClick r:id="rId2"/>
              </a:rPr>
              <a:t>https</a:t>
            </a:r>
            <a:r>
              <a:rPr lang="ja-JP" altLang="en-US" dirty="0">
                <a:hlinkClick r:id="rId2"/>
              </a:rPr>
              <a:t>://www.assetstore.unity3d.com/jp/#!/content/</a:t>
            </a:r>
            <a:r>
              <a:rPr lang="ja-JP" altLang="en-US" dirty="0" smtClean="0">
                <a:hlinkClick r:id="rId2"/>
              </a:rPr>
              <a:t>18705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126876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UnityChan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1417638"/>
            <a:ext cx="3910944" cy="207163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55525" y="3840448"/>
            <a:ext cx="381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Japanese Otaku City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457200" y="6381328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https://www.assetstore.unity3d.com/jp/#!/content/</a:t>
            </a:r>
            <a:r>
              <a:rPr lang="ja-JP" altLang="en-US" dirty="0" smtClean="0">
                <a:hlinkClick r:id="rId4"/>
              </a:rPr>
              <a:t>20359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4369073"/>
            <a:ext cx="4022104" cy="21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8747" y="2132856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各アセットのインポート</a:t>
            </a:r>
            <a:r>
              <a:rPr kumimoji="1" lang="ja-JP" altLang="en-US" dirty="0" smtClean="0"/>
              <a:t>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各アセットのインポート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Otaku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・</a:t>
            </a:r>
            <a:r>
              <a:rPr lang="en-US" altLang="ja-JP" dirty="0"/>
              <a:t> 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143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1300</Words>
  <Application>Microsoft Office PowerPoint</Application>
  <PresentationFormat>画面に合わせる (4:3)</PresentationFormat>
  <Paragraphs>300</Paragraphs>
  <Slides>44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5" baseType="lpstr">
      <vt:lpstr>Office ​​テーマ</vt:lpstr>
      <vt:lpstr>ニフティクラウドmobiel backend UnitySDKハンズオン</vt:lpstr>
      <vt:lpstr>目次</vt:lpstr>
      <vt:lpstr>目次</vt:lpstr>
      <vt:lpstr>ハンズオン前の準備　タスクリスト</vt:lpstr>
      <vt:lpstr>mobile backendの登録</vt:lpstr>
      <vt:lpstr>本日のサンプルのDL</vt:lpstr>
      <vt:lpstr>Unityちゃん、Japanese Otaku CityのDL</vt:lpstr>
      <vt:lpstr>目次</vt:lpstr>
      <vt:lpstr>各アセットのインポート　タスクリスト</vt:lpstr>
      <vt:lpstr>あらかじめアセットをDLしていた場合</vt:lpstr>
      <vt:lpstr>本ハンズオンで始めてDL・インポートする場合</vt:lpstr>
      <vt:lpstr>Otaku　Cityの設置</vt:lpstr>
      <vt:lpstr>Otaku Cityの設定</vt:lpstr>
      <vt:lpstr>Unityちゃんの設置</vt:lpstr>
      <vt:lpstr>目次</vt:lpstr>
      <vt:lpstr>ゲームオブジェクトの設定準備 タスクリスト</vt:lpstr>
      <vt:lpstr>ライトの設定</vt:lpstr>
      <vt:lpstr>Unityちゃんの設定</vt:lpstr>
      <vt:lpstr>Cameraの設定</vt:lpstr>
      <vt:lpstr>動作確認</vt:lpstr>
      <vt:lpstr>目次</vt:lpstr>
      <vt:lpstr>NCMBの設定タスクリスト</vt:lpstr>
      <vt:lpstr>mobile backendでの新規アプリ作成</vt:lpstr>
      <vt:lpstr>SDKをDL※こちらはすでにやっております</vt:lpstr>
      <vt:lpstr>SDKをインポート※こちらはすでにやっております</vt:lpstr>
      <vt:lpstr>SDKの組み込み　1※こちらはすでにやっております</vt:lpstr>
      <vt:lpstr>SDKの組み込み　2※こちらはすでにやっております</vt:lpstr>
      <vt:lpstr>SDKの組み込み　3</vt:lpstr>
      <vt:lpstr>目次</vt:lpstr>
      <vt:lpstr>NCMBデータストアの活用　 タスクリスト</vt:lpstr>
      <vt:lpstr>経過時間保存ロジックの実装</vt:lpstr>
      <vt:lpstr>動作確認</vt:lpstr>
      <vt:lpstr>NCMBデータストアの活用　 タスクリスト</vt:lpstr>
      <vt:lpstr>LeaderBoardフォルダの構成</vt:lpstr>
      <vt:lpstr>各スクリプトの解説</vt:lpstr>
      <vt:lpstr>LeaderBoard.csの解説1</vt:lpstr>
      <vt:lpstr>LeaderBoard.csの解説2</vt:lpstr>
      <vt:lpstr>どうやってLeaderBoard.csのメソッドを呼び出すか?</vt:lpstr>
      <vt:lpstr>おまけ</vt:lpstr>
      <vt:lpstr>Otaku　Cityの設定</vt:lpstr>
      <vt:lpstr>スマホとMainCameraの傾きの同期</vt:lpstr>
      <vt:lpstr>start_gyro.yについて</vt:lpstr>
      <vt:lpstr>ゴールしたことを検知する方法</vt:lpstr>
      <vt:lpstr>本日はお越しいただき ありがとうございました！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fumisato</dc:creator>
  <cp:lastModifiedBy>fumisato</cp:lastModifiedBy>
  <cp:revision>101</cp:revision>
  <dcterms:created xsi:type="dcterms:W3CDTF">2014-12-29T10:05:55Z</dcterms:created>
  <dcterms:modified xsi:type="dcterms:W3CDTF">2015-05-24T12:29:08Z</dcterms:modified>
</cp:coreProperties>
</file>